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3" r:id="rId9"/>
  </p:sldIdLst>
  <p:sldSz cx="7561263" cy="10693400"/>
  <p:notesSz cx="6858000" cy="9144000"/>
  <p:defaultTextStyle>
    <a:defPPr>
      <a:defRPr lang="sk-SK"/>
    </a:defPPr>
    <a:lvl1pPr marL="0" algn="l" defTabSz="99569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497845" algn="l" defTabSz="99569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995690" algn="l" defTabSz="99569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493535" algn="l" defTabSz="99569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1991380" algn="l" defTabSz="99569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489225" algn="l" defTabSz="99569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2987070" algn="l" defTabSz="99569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484916" algn="l" defTabSz="99569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3982761" algn="l" defTabSz="99569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86D50"/>
    <a:srgbClr val="697850"/>
    <a:srgbClr val="675E3B"/>
    <a:srgbClr val="73824E"/>
    <a:srgbClr val="B0C4C9"/>
    <a:srgbClr val="D3E8E9"/>
    <a:srgbClr val="99CCFF"/>
    <a:srgbClr val="CCE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791" autoAdjust="0"/>
    <p:restoredTop sz="94660"/>
  </p:normalViewPr>
  <p:slideViewPr>
    <p:cSldViewPr>
      <p:cViewPr>
        <p:scale>
          <a:sx n="100" d="100"/>
          <a:sy n="100" d="100"/>
        </p:scale>
        <p:origin x="-972" y="6"/>
      </p:cViewPr>
      <p:guideLst>
        <p:guide orient="horz" pos="3368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95690" rtl="0" eaLnBrk="1" latinLnBrk="0" hangingPunct="1">
        <a:spcBef>
          <a:spcPct val="0"/>
        </a:spcBef>
        <a:buNone/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3384" indent="-373384" algn="l" defTabSz="995690" rtl="0" eaLnBrk="1" latinLnBrk="0" hangingPunct="1">
        <a:spcBef>
          <a:spcPct val="20000"/>
        </a:spcBef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08998" indent="-311153" algn="l" defTabSz="995690" rtl="0" eaLnBrk="1" latinLnBrk="0" hangingPunct="1">
        <a:spcBef>
          <a:spcPct val="20000"/>
        </a:spcBef>
        <a:buFont typeface="Arial" pitchFamily="34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613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458" indent="-248923" algn="l" defTabSz="99569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40303" indent="-248923" algn="l" defTabSz="995690" rtl="0" eaLnBrk="1" latinLnBrk="0" hangingPunct="1">
        <a:spcBef>
          <a:spcPct val="20000"/>
        </a:spcBef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8148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993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838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1683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84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69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53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38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922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707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916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761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aoblený obdĺžnik 1"/>
          <p:cNvSpPr/>
          <p:nvPr/>
        </p:nvSpPr>
        <p:spPr>
          <a:xfrm>
            <a:off x="565921" y="703230"/>
            <a:ext cx="1428760" cy="642942"/>
          </a:xfrm>
          <a:prstGeom prst="roundRect">
            <a:avLst>
              <a:gd name="adj" fmla="val 14194"/>
            </a:avLst>
          </a:prstGeom>
          <a:solidFill>
            <a:schemeClr val="bg1">
              <a:alpha val="6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t" anchorCtr="0"/>
          <a:lstStyle/>
          <a:p>
            <a:pPr algn="ctr"/>
            <a:r>
              <a:rPr lang="en-US" sz="2800" b="1" smtClean="0">
                <a:solidFill>
                  <a:schemeClr val="tx1"/>
                </a:solidFill>
              </a:rPr>
              <a:t>HQ</a:t>
            </a:r>
            <a:endParaRPr lang="sk-SK" sz="2800" b="1">
              <a:solidFill>
                <a:schemeClr val="tx1"/>
              </a:solidFill>
            </a:endParaRPr>
          </a:p>
        </p:txBody>
      </p:sp>
      <p:sp>
        <p:nvSpPr>
          <p:cNvPr id="3" name="Zaoblený obdĺžnik 2"/>
          <p:cNvSpPr/>
          <p:nvPr/>
        </p:nvSpPr>
        <p:spPr>
          <a:xfrm>
            <a:off x="2637623" y="703230"/>
            <a:ext cx="2000264" cy="857256"/>
          </a:xfrm>
          <a:prstGeom prst="roundRect">
            <a:avLst>
              <a:gd name="adj" fmla="val 3738"/>
            </a:avLst>
          </a:prstGeom>
          <a:solidFill>
            <a:schemeClr val="bg1">
              <a:alpha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t" anchorCtr="0"/>
          <a:lstStyle/>
          <a:p>
            <a:pPr algn="ctr"/>
            <a:r>
              <a:rPr lang="en-US" sz="1700" b="1" smtClean="0">
                <a:solidFill>
                  <a:schemeClr val="tx1"/>
                </a:solidFill>
              </a:rPr>
              <a:t>Prestige centre</a:t>
            </a:r>
          </a:p>
          <a:p>
            <a:r>
              <a:rPr lang="en-US" sz="1400" b="1" smtClean="0">
                <a:solidFill>
                  <a:schemeClr val="accent1">
                    <a:lumMod val="75000"/>
                  </a:schemeClr>
                </a:solidFill>
              </a:rPr>
              <a:t>100 MP </a:t>
            </a:r>
            <a:r>
              <a:rPr lang="en-US" sz="1400" b="1" smtClean="0">
                <a:solidFill>
                  <a:schemeClr val="accent5">
                    <a:lumMod val="75000"/>
                  </a:schemeClr>
                </a:solidFill>
              </a:rPr>
              <a:t>10 Fuel</a:t>
            </a:r>
          </a:p>
          <a:p>
            <a:r>
              <a:rPr lang="en-US" sz="1400" b="1" smtClean="0">
                <a:solidFill>
                  <a:schemeClr val="tx1"/>
                </a:solidFill>
              </a:rPr>
              <a:t>- gathers XP -&gt; Veterancy</a:t>
            </a:r>
            <a:endParaRPr lang="sk-SK" sz="1400" b="1">
              <a:solidFill>
                <a:schemeClr val="tx1"/>
              </a:solidFill>
            </a:endParaRPr>
          </a:p>
        </p:txBody>
      </p:sp>
      <p:cxnSp>
        <p:nvCxnSpPr>
          <p:cNvPr id="5" name="Rovná spojovacia šípka 4"/>
          <p:cNvCxnSpPr/>
          <p:nvPr/>
        </p:nvCxnSpPr>
        <p:spPr>
          <a:xfrm rot="5400000">
            <a:off x="888186" y="1738287"/>
            <a:ext cx="785818" cy="1588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Obrázok 7" descr="Building_axis_hq cop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8731" y="203164"/>
            <a:ext cx="812698" cy="812698"/>
          </a:xfrm>
          <a:prstGeom prst="rect">
            <a:avLst/>
          </a:prstGeom>
        </p:spPr>
      </p:pic>
      <p:cxnSp>
        <p:nvCxnSpPr>
          <p:cNvPr id="10" name="Rovná spojovacia šípka 9"/>
          <p:cNvCxnSpPr/>
          <p:nvPr/>
        </p:nvCxnSpPr>
        <p:spPr>
          <a:xfrm>
            <a:off x="1994681" y="1060420"/>
            <a:ext cx="642942" cy="1588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aoblený obdĺžnik 11"/>
          <p:cNvSpPr/>
          <p:nvPr/>
        </p:nvSpPr>
        <p:spPr>
          <a:xfrm>
            <a:off x="923111" y="2131990"/>
            <a:ext cx="1928826" cy="857256"/>
          </a:xfrm>
          <a:prstGeom prst="roundRect">
            <a:avLst>
              <a:gd name="adj" fmla="val 3738"/>
            </a:avLst>
          </a:prstGeom>
          <a:solidFill>
            <a:schemeClr val="bg1">
              <a:alpha val="6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t" anchorCtr="0"/>
          <a:lstStyle/>
          <a:p>
            <a:pPr algn="ctr"/>
            <a:r>
              <a:rPr lang="en-US" sz="1700" b="1" smtClean="0">
                <a:solidFill>
                  <a:schemeClr val="tx1"/>
                </a:solidFill>
              </a:rPr>
              <a:t>Blitzkrieg barracks</a:t>
            </a:r>
          </a:p>
          <a:p>
            <a:r>
              <a:rPr lang="en-US" sz="1400" b="1" smtClean="0">
                <a:solidFill>
                  <a:schemeClr val="accent1">
                    <a:lumMod val="75000"/>
                  </a:schemeClr>
                </a:solidFill>
              </a:rPr>
              <a:t>200 MP </a:t>
            </a:r>
            <a:r>
              <a:rPr lang="en-US" sz="1400" b="1" smtClean="0">
                <a:solidFill>
                  <a:schemeClr val="accent5">
                    <a:lumMod val="75000"/>
                  </a:schemeClr>
                </a:solidFill>
              </a:rPr>
              <a:t>25 Fuel</a:t>
            </a:r>
          </a:p>
          <a:p>
            <a:r>
              <a:rPr lang="en-US" sz="1400" b="1" smtClean="0">
                <a:solidFill>
                  <a:schemeClr val="tx1"/>
                </a:solidFill>
              </a:rPr>
              <a:t>- tier 1</a:t>
            </a:r>
            <a:endParaRPr lang="sk-SK" sz="1400" b="1">
              <a:solidFill>
                <a:schemeClr val="tx1"/>
              </a:solidFill>
            </a:endParaRPr>
          </a:p>
        </p:txBody>
      </p:sp>
      <p:sp>
        <p:nvSpPr>
          <p:cNvPr id="13" name="Zaoblený obdĺžnik 12"/>
          <p:cNvSpPr/>
          <p:nvPr/>
        </p:nvSpPr>
        <p:spPr>
          <a:xfrm>
            <a:off x="923111" y="3775064"/>
            <a:ext cx="1928826" cy="857256"/>
          </a:xfrm>
          <a:prstGeom prst="roundRect">
            <a:avLst>
              <a:gd name="adj" fmla="val 3738"/>
            </a:avLst>
          </a:prstGeom>
          <a:solidFill>
            <a:schemeClr val="bg1">
              <a:alpha val="6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t" anchorCtr="0"/>
          <a:lstStyle/>
          <a:p>
            <a:pPr algn="ctr"/>
            <a:r>
              <a:rPr lang="en-US" sz="1700" b="1" smtClean="0">
                <a:solidFill>
                  <a:schemeClr val="tx1"/>
                </a:solidFill>
              </a:rPr>
              <a:t>Tank deploy garage</a:t>
            </a:r>
          </a:p>
          <a:p>
            <a:r>
              <a:rPr lang="en-US" sz="1400" b="1" smtClean="0">
                <a:solidFill>
                  <a:schemeClr val="accent1">
                    <a:lumMod val="75000"/>
                  </a:schemeClr>
                </a:solidFill>
              </a:rPr>
              <a:t>250 MP </a:t>
            </a:r>
            <a:r>
              <a:rPr lang="en-US" sz="1400" b="1" smtClean="0">
                <a:solidFill>
                  <a:schemeClr val="accent5">
                    <a:lumMod val="75000"/>
                  </a:schemeClr>
                </a:solidFill>
              </a:rPr>
              <a:t>50 Fuel</a:t>
            </a:r>
          </a:p>
          <a:p>
            <a:r>
              <a:rPr lang="en-US" sz="1400" b="1" smtClean="0">
                <a:solidFill>
                  <a:schemeClr val="tx1"/>
                </a:solidFill>
              </a:rPr>
              <a:t>- tier 2</a:t>
            </a:r>
            <a:endParaRPr lang="sk-SK" sz="1400" b="1">
              <a:solidFill>
                <a:schemeClr val="tx1"/>
              </a:solidFill>
            </a:endParaRPr>
          </a:p>
        </p:txBody>
      </p:sp>
      <p:sp>
        <p:nvSpPr>
          <p:cNvPr id="14" name="Zaoblený obdĺžnik 13"/>
          <p:cNvSpPr/>
          <p:nvPr/>
        </p:nvSpPr>
        <p:spPr>
          <a:xfrm>
            <a:off x="923111" y="5418138"/>
            <a:ext cx="1928826" cy="857256"/>
          </a:xfrm>
          <a:prstGeom prst="roundRect">
            <a:avLst>
              <a:gd name="adj" fmla="val 3738"/>
            </a:avLst>
          </a:prstGeom>
          <a:solidFill>
            <a:schemeClr val="bg1">
              <a:alpha val="6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t" anchorCtr="0"/>
          <a:lstStyle/>
          <a:p>
            <a:pPr algn="ctr"/>
            <a:r>
              <a:rPr lang="en-US" sz="1700" b="1" smtClean="0">
                <a:solidFill>
                  <a:schemeClr val="tx1"/>
                </a:solidFill>
              </a:rPr>
              <a:t>Defensive station</a:t>
            </a:r>
          </a:p>
          <a:p>
            <a:r>
              <a:rPr lang="en-US" sz="1400" b="1" smtClean="0">
                <a:solidFill>
                  <a:schemeClr val="accent1">
                    <a:lumMod val="75000"/>
                  </a:schemeClr>
                </a:solidFill>
              </a:rPr>
              <a:t>250 MP </a:t>
            </a:r>
            <a:r>
              <a:rPr lang="en-US" sz="1400" b="1" smtClean="0">
                <a:solidFill>
                  <a:schemeClr val="accent5">
                    <a:lumMod val="75000"/>
                  </a:schemeClr>
                </a:solidFill>
              </a:rPr>
              <a:t>60 Fuel</a:t>
            </a:r>
          </a:p>
          <a:p>
            <a:r>
              <a:rPr lang="en-US" sz="1400" b="1" smtClean="0">
                <a:solidFill>
                  <a:schemeClr val="tx1"/>
                </a:solidFill>
              </a:rPr>
              <a:t>- tier 3</a:t>
            </a:r>
            <a:endParaRPr lang="sk-SK" sz="1400" b="1">
              <a:solidFill>
                <a:schemeClr val="tx1"/>
              </a:solidFill>
            </a:endParaRPr>
          </a:p>
        </p:txBody>
      </p:sp>
      <p:cxnSp>
        <p:nvCxnSpPr>
          <p:cNvPr id="16" name="Rovná spojovacia šípka 15"/>
          <p:cNvCxnSpPr/>
          <p:nvPr/>
        </p:nvCxnSpPr>
        <p:spPr>
          <a:xfrm rot="5400000">
            <a:off x="888186" y="3381361"/>
            <a:ext cx="785818" cy="1588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Rovná spojovacia šípka 16"/>
          <p:cNvCxnSpPr/>
          <p:nvPr/>
        </p:nvCxnSpPr>
        <p:spPr>
          <a:xfrm rot="5400000">
            <a:off x="888186" y="5024435"/>
            <a:ext cx="785818" cy="1588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Zaoblený obdĺžnik 17"/>
          <p:cNvSpPr/>
          <p:nvPr/>
        </p:nvSpPr>
        <p:spPr>
          <a:xfrm>
            <a:off x="3494879" y="5561014"/>
            <a:ext cx="1428760" cy="1071570"/>
          </a:xfrm>
          <a:prstGeom prst="roundRect">
            <a:avLst>
              <a:gd name="adj" fmla="val 3738"/>
            </a:avLst>
          </a:prstGeom>
          <a:solidFill>
            <a:schemeClr val="bg1">
              <a:alpha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t" anchorCtr="0"/>
          <a:lstStyle/>
          <a:p>
            <a:pPr algn="ctr"/>
            <a:r>
              <a:rPr lang="en-US" sz="1700" b="1" smtClean="0">
                <a:solidFill>
                  <a:schemeClr val="tx1"/>
                </a:solidFill>
              </a:rPr>
              <a:t>Forward strongpoint</a:t>
            </a:r>
          </a:p>
          <a:p>
            <a:r>
              <a:rPr lang="en-US" sz="1400" b="1" smtClean="0">
                <a:solidFill>
                  <a:schemeClr val="accent1">
                    <a:lumMod val="75000"/>
                  </a:schemeClr>
                </a:solidFill>
              </a:rPr>
              <a:t>120 MP</a:t>
            </a:r>
            <a:endParaRPr lang="en-US" sz="1400" b="1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en-US" sz="1400" b="1" smtClean="0">
                <a:solidFill>
                  <a:schemeClr val="tx1"/>
                </a:solidFill>
              </a:rPr>
              <a:t>- fortfied area</a:t>
            </a:r>
            <a:endParaRPr lang="sk-SK" sz="1400" b="1">
              <a:solidFill>
                <a:schemeClr val="tx1"/>
              </a:solidFill>
            </a:endParaRPr>
          </a:p>
        </p:txBody>
      </p:sp>
      <p:cxnSp>
        <p:nvCxnSpPr>
          <p:cNvPr id="19" name="Rovná spojovacia šípka 18"/>
          <p:cNvCxnSpPr/>
          <p:nvPr/>
        </p:nvCxnSpPr>
        <p:spPr>
          <a:xfrm>
            <a:off x="2851937" y="6061080"/>
            <a:ext cx="641354" cy="1588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aoblený obdĺžnik 20"/>
          <p:cNvSpPr/>
          <p:nvPr/>
        </p:nvSpPr>
        <p:spPr>
          <a:xfrm>
            <a:off x="3709193" y="2060552"/>
            <a:ext cx="1928826" cy="1071570"/>
          </a:xfrm>
          <a:prstGeom prst="roundRect">
            <a:avLst>
              <a:gd name="adj" fmla="val 3738"/>
            </a:avLst>
          </a:prstGeom>
          <a:solidFill>
            <a:schemeClr val="bg1">
              <a:alpha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t" anchorCtr="0"/>
          <a:lstStyle/>
          <a:p>
            <a:pPr algn="ctr"/>
            <a:r>
              <a:rPr lang="en-US" sz="1700" b="1" smtClean="0">
                <a:solidFill>
                  <a:schemeClr val="tx1"/>
                </a:solidFill>
              </a:rPr>
              <a:t>*Emergency supply yard</a:t>
            </a:r>
          </a:p>
          <a:p>
            <a:r>
              <a:rPr lang="en-US" sz="1400" b="1" smtClean="0">
                <a:solidFill>
                  <a:schemeClr val="accent1">
                    <a:lumMod val="75000"/>
                  </a:schemeClr>
                </a:solidFill>
              </a:rPr>
              <a:t>200 MP </a:t>
            </a:r>
            <a:r>
              <a:rPr lang="en-US" sz="1400" b="1" smtClean="0">
                <a:solidFill>
                  <a:schemeClr val="accent5">
                    <a:lumMod val="75000"/>
                  </a:schemeClr>
                </a:solidFill>
              </a:rPr>
              <a:t>30 Fuel</a:t>
            </a:r>
          </a:p>
          <a:p>
            <a:r>
              <a:rPr lang="en-US" sz="1400" b="1" smtClean="0">
                <a:solidFill>
                  <a:schemeClr val="tx1"/>
                </a:solidFill>
              </a:rPr>
              <a:t>- manages supplies</a:t>
            </a:r>
            <a:endParaRPr lang="sk-SK" sz="1400" b="1">
              <a:solidFill>
                <a:schemeClr val="tx1"/>
              </a:solidFill>
            </a:endParaRPr>
          </a:p>
        </p:txBody>
      </p:sp>
      <p:sp>
        <p:nvSpPr>
          <p:cNvPr id="22" name="Zaoblený obdĺžnik 21"/>
          <p:cNvSpPr/>
          <p:nvPr/>
        </p:nvSpPr>
        <p:spPr>
          <a:xfrm>
            <a:off x="3709193" y="3203560"/>
            <a:ext cx="1928826" cy="1071570"/>
          </a:xfrm>
          <a:prstGeom prst="roundRect">
            <a:avLst>
              <a:gd name="adj" fmla="val 3738"/>
            </a:avLst>
          </a:prstGeom>
          <a:solidFill>
            <a:schemeClr val="bg1">
              <a:alpha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t" anchorCtr="0"/>
          <a:lstStyle/>
          <a:p>
            <a:pPr algn="ctr"/>
            <a:r>
              <a:rPr lang="en-US" sz="1700" b="1" smtClean="0">
                <a:solidFill>
                  <a:schemeClr val="tx1"/>
                </a:solidFill>
              </a:rPr>
              <a:t>*Specialist train facility</a:t>
            </a:r>
          </a:p>
          <a:p>
            <a:r>
              <a:rPr lang="en-US" sz="1400" b="1" smtClean="0">
                <a:solidFill>
                  <a:schemeClr val="accent1">
                    <a:lumMod val="75000"/>
                  </a:schemeClr>
                </a:solidFill>
              </a:rPr>
              <a:t>200 MP </a:t>
            </a:r>
            <a:r>
              <a:rPr lang="en-US" sz="1400" b="1" smtClean="0">
                <a:solidFill>
                  <a:schemeClr val="accent5">
                    <a:lumMod val="75000"/>
                  </a:schemeClr>
                </a:solidFill>
              </a:rPr>
              <a:t>30 Fuel</a:t>
            </a:r>
          </a:p>
          <a:p>
            <a:r>
              <a:rPr lang="en-US" sz="1400" b="1" smtClean="0">
                <a:solidFill>
                  <a:schemeClr val="tx1"/>
                </a:solidFill>
              </a:rPr>
              <a:t>- trains special soldiers</a:t>
            </a:r>
            <a:endParaRPr lang="sk-SK" sz="1400" b="1">
              <a:solidFill>
                <a:schemeClr val="tx1"/>
              </a:solidFill>
            </a:endParaRPr>
          </a:p>
        </p:txBody>
      </p:sp>
      <p:cxnSp>
        <p:nvCxnSpPr>
          <p:cNvPr id="23" name="Rovná spojovacia šípka 22"/>
          <p:cNvCxnSpPr/>
          <p:nvPr/>
        </p:nvCxnSpPr>
        <p:spPr>
          <a:xfrm>
            <a:off x="2851937" y="2560618"/>
            <a:ext cx="857256" cy="1588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Rovná spojovacia šípka 24"/>
          <p:cNvCxnSpPr/>
          <p:nvPr/>
        </p:nvCxnSpPr>
        <p:spPr>
          <a:xfrm>
            <a:off x="3280565" y="3703626"/>
            <a:ext cx="428628" cy="1588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Rovná spojovacia šípka 26"/>
          <p:cNvCxnSpPr/>
          <p:nvPr/>
        </p:nvCxnSpPr>
        <p:spPr>
          <a:xfrm rot="5400000">
            <a:off x="2709855" y="3132122"/>
            <a:ext cx="1142214" cy="794"/>
          </a:xfrm>
          <a:prstGeom prst="straightConnector1">
            <a:avLst/>
          </a:prstGeom>
          <a:ln w="12700">
            <a:solidFill>
              <a:schemeClr val="tx1"/>
            </a:solidFill>
            <a:headEnd type="diamond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BlokTextu 33"/>
          <p:cNvSpPr txBox="1"/>
          <p:nvPr/>
        </p:nvSpPr>
        <p:spPr>
          <a:xfrm>
            <a:off x="3709193" y="4275130"/>
            <a:ext cx="1857388" cy="398689"/>
          </a:xfrm>
          <a:prstGeom prst="rect">
            <a:avLst/>
          </a:prstGeom>
          <a:noFill/>
        </p:spPr>
        <p:txBody>
          <a:bodyPr wrap="square" lIns="39200" tIns="39200" rIns="39200" bIns="39200" rtlCol="0">
            <a:noAutofit/>
          </a:bodyPr>
          <a:lstStyle/>
          <a:p>
            <a:pPr algn="ctr"/>
            <a:r>
              <a:rPr lang="en-US" sz="1700" b="1" smtClean="0"/>
              <a:t>*Mutually exclusive</a:t>
            </a:r>
            <a:endParaRPr lang="sk-SK" sz="1700" b="1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aoblený obdĺžnik 1"/>
          <p:cNvSpPr/>
          <p:nvPr/>
        </p:nvSpPr>
        <p:spPr>
          <a:xfrm>
            <a:off x="565921" y="703230"/>
            <a:ext cx="1214446" cy="642942"/>
          </a:xfrm>
          <a:prstGeom prst="roundRect">
            <a:avLst>
              <a:gd name="adj" fmla="val 14194"/>
            </a:avLst>
          </a:prstGeom>
          <a:solidFill>
            <a:schemeClr val="bg1">
              <a:alpha val="6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t" anchorCtr="0"/>
          <a:lstStyle/>
          <a:p>
            <a:pPr algn="ctr"/>
            <a:r>
              <a:rPr lang="en-US" sz="2800" b="1" smtClean="0">
                <a:solidFill>
                  <a:schemeClr val="tx1"/>
                </a:solidFill>
              </a:rPr>
              <a:t>HQ</a:t>
            </a:r>
            <a:endParaRPr lang="sk-SK" sz="2800" b="1">
              <a:solidFill>
                <a:schemeClr val="tx1"/>
              </a:solidFill>
            </a:endParaRPr>
          </a:p>
        </p:txBody>
      </p:sp>
      <p:cxnSp>
        <p:nvCxnSpPr>
          <p:cNvPr id="5" name="Rovná spojovacia šípka 4"/>
          <p:cNvCxnSpPr/>
          <p:nvPr/>
        </p:nvCxnSpPr>
        <p:spPr>
          <a:xfrm rot="5400000">
            <a:off x="459558" y="1595411"/>
            <a:ext cx="500067" cy="1589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Obrázok 7" descr="Building_axis_hq cop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8731" y="203164"/>
            <a:ext cx="812698" cy="812698"/>
          </a:xfrm>
          <a:prstGeom prst="rect">
            <a:avLst/>
          </a:prstGeom>
        </p:spPr>
      </p:pic>
      <p:cxnSp>
        <p:nvCxnSpPr>
          <p:cNvPr id="10" name="Rovná spojovacia šípka 9"/>
          <p:cNvCxnSpPr/>
          <p:nvPr/>
        </p:nvCxnSpPr>
        <p:spPr>
          <a:xfrm>
            <a:off x="708797" y="3274998"/>
            <a:ext cx="285752" cy="1588"/>
          </a:xfrm>
          <a:prstGeom prst="straightConnector1">
            <a:avLst/>
          </a:prstGeom>
          <a:ln w="12700">
            <a:solidFill>
              <a:schemeClr val="tx1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aoblený obdĺžnik 11"/>
          <p:cNvSpPr/>
          <p:nvPr/>
        </p:nvSpPr>
        <p:spPr>
          <a:xfrm>
            <a:off x="565921" y="1846238"/>
            <a:ext cx="1214446" cy="642942"/>
          </a:xfrm>
          <a:prstGeom prst="roundRect">
            <a:avLst>
              <a:gd name="adj" fmla="val 3738"/>
            </a:avLst>
          </a:prstGeom>
          <a:solidFill>
            <a:schemeClr val="bg1">
              <a:alpha val="6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t" anchorCtr="0"/>
          <a:lstStyle/>
          <a:p>
            <a:pPr algn="ctr"/>
            <a:r>
              <a:rPr lang="en-US" sz="1700" b="1" smtClean="0">
                <a:solidFill>
                  <a:schemeClr val="tx1"/>
                </a:solidFill>
              </a:rPr>
              <a:t>Blitzkrieg barracks</a:t>
            </a:r>
          </a:p>
        </p:txBody>
      </p:sp>
      <p:sp>
        <p:nvSpPr>
          <p:cNvPr id="13" name="Zaoblený obdĺžnik 12"/>
          <p:cNvSpPr/>
          <p:nvPr/>
        </p:nvSpPr>
        <p:spPr>
          <a:xfrm>
            <a:off x="565921" y="5346700"/>
            <a:ext cx="1214446" cy="642942"/>
          </a:xfrm>
          <a:prstGeom prst="roundRect">
            <a:avLst>
              <a:gd name="adj" fmla="val 3738"/>
            </a:avLst>
          </a:prstGeom>
          <a:solidFill>
            <a:schemeClr val="bg1">
              <a:alpha val="6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t" anchorCtr="0"/>
          <a:lstStyle/>
          <a:p>
            <a:pPr algn="ctr"/>
            <a:r>
              <a:rPr lang="en-US" sz="1700" b="1" smtClean="0">
                <a:solidFill>
                  <a:schemeClr val="tx1"/>
                </a:solidFill>
              </a:rPr>
              <a:t>Tank depl. garage</a:t>
            </a:r>
          </a:p>
        </p:txBody>
      </p:sp>
      <p:sp>
        <p:nvSpPr>
          <p:cNvPr id="14" name="Zaoblený obdĺžnik 13"/>
          <p:cNvSpPr/>
          <p:nvPr/>
        </p:nvSpPr>
        <p:spPr>
          <a:xfrm>
            <a:off x="565921" y="6775460"/>
            <a:ext cx="1214446" cy="642942"/>
          </a:xfrm>
          <a:prstGeom prst="roundRect">
            <a:avLst>
              <a:gd name="adj" fmla="val 3738"/>
            </a:avLst>
          </a:prstGeom>
          <a:solidFill>
            <a:schemeClr val="bg1">
              <a:alpha val="6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t" anchorCtr="0"/>
          <a:lstStyle/>
          <a:p>
            <a:pPr algn="ctr"/>
            <a:r>
              <a:rPr lang="en-US" sz="1700" b="1" smtClean="0">
                <a:solidFill>
                  <a:schemeClr val="tx1"/>
                </a:solidFill>
              </a:rPr>
              <a:t>Defensive station</a:t>
            </a:r>
          </a:p>
        </p:txBody>
      </p:sp>
      <p:cxnSp>
        <p:nvCxnSpPr>
          <p:cNvPr id="16" name="Rovná spojovacia šípka 15"/>
          <p:cNvCxnSpPr/>
          <p:nvPr/>
        </p:nvCxnSpPr>
        <p:spPr>
          <a:xfrm rot="5400000">
            <a:off x="-719169" y="3917146"/>
            <a:ext cx="2857520" cy="1588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Rovná spojovacia šípka 16"/>
          <p:cNvCxnSpPr/>
          <p:nvPr/>
        </p:nvCxnSpPr>
        <p:spPr>
          <a:xfrm rot="5400000">
            <a:off x="316682" y="6381757"/>
            <a:ext cx="785818" cy="1588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Rovná spojovacia šípka 18"/>
          <p:cNvCxnSpPr/>
          <p:nvPr/>
        </p:nvCxnSpPr>
        <p:spPr>
          <a:xfrm>
            <a:off x="1780367" y="1131858"/>
            <a:ext cx="785818" cy="1588"/>
          </a:xfrm>
          <a:prstGeom prst="straightConnector1">
            <a:avLst/>
          </a:prstGeom>
          <a:ln w="254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aoblený obdĺžnik 20"/>
          <p:cNvSpPr/>
          <p:nvPr/>
        </p:nvSpPr>
        <p:spPr>
          <a:xfrm>
            <a:off x="994549" y="3846502"/>
            <a:ext cx="1285884" cy="642942"/>
          </a:xfrm>
          <a:prstGeom prst="roundRect">
            <a:avLst>
              <a:gd name="adj" fmla="val 3738"/>
            </a:avLst>
          </a:prstGeom>
          <a:solidFill>
            <a:schemeClr val="bg1">
              <a:alpha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t" anchorCtr="0"/>
          <a:lstStyle/>
          <a:p>
            <a:pPr algn="ctr"/>
            <a:r>
              <a:rPr lang="en-US" sz="1700" b="1" smtClean="0">
                <a:solidFill>
                  <a:schemeClr val="tx1"/>
                </a:solidFill>
              </a:rPr>
              <a:t>*Emergency supply yard</a:t>
            </a:r>
          </a:p>
        </p:txBody>
      </p:sp>
      <p:sp>
        <p:nvSpPr>
          <p:cNvPr id="22" name="Zaoblený obdĺžnik 21"/>
          <p:cNvSpPr/>
          <p:nvPr/>
        </p:nvSpPr>
        <p:spPr>
          <a:xfrm>
            <a:off x="994549" y="2989246"/>
            <a:ext cx="1285884" cy="642942"/>
          </a:xfrm>
          <a:prstGeom prst="roundRect">
            <a:avLst>
              <a:gd name="adj" fmla="val 3738"/>
            </a:avLst>
          </a:prstGeom>
          <a:solidFill>
            <a:schemeClr val="bg1">
              <a:alpha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t" anchorCtr="0"/>
          <a:lstStyle/>
          <a:p>
            <a:pPr algn="ctr"/>
            <a:r>
              <a:rPr lang="en-US" sz="1700" b="1" smtClean="0">
                <a:solidFill>
                  <a:schemeClr val="tx1"/>
                </a:solidFill>
              </a:rPr>
              <a:t>*Specialist train facility</a:t>
            </a:r>
          </a:p>
        </p:txBody>
      </p:sp>
      <p:sp>
        <p:nvSpPr>
          <p:cNvPr id="39" name="Zaoblený obdĺžnik 38"/>
          <p:cNvSpPr/>
          <p:nvPr/>
        </p:nvSpPr>
        <p:spPr>
          <a:xfrm>
            <a:off x="2637623" y="917544"/>
            <a:ext cx="1500198" cy="357190"/>
          </a:xfrm>
          <a:prstGeom prst="roundRect">
            <a:avLst>
              <a:gd name="adj" fmla="val 3738"/>
            </a:avLst>
          </a:prstGeom>
          <a:solidFill>
            <a:schemeClr val="bg1">
              <a:alpha val="60000"/>
            </a:schemeClr>
          </a:solidFill>
          <a:ln w="254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t" anchorCtr="0"/>
          <a:lstStyle/>
          <a:p>
            <a:pPr algn="ctr"/>
            <a:r>
              <a:rPr lang="en-US" sz="1400" b="1" smtClean="0">
                <a:solidFill>
                  <a:schemeClr val="bg2">
                    <a:lumMod val="25000"/>
                  </a:schemeClr>
                </a:solidFill>
              </a:rPr>
              <a:t>Pioneer halftrack</a:t>
            </a:r>
          </a:p>
        </p:txBody>
      </p:sp>
      <p:sp>
        <p:nvSpPr>
          <p:cNvPr id="40" name="Zaoblený obdĺžnik 39"/>
          <p:cNvSpPr/>
          <p:nvPr/>
        </p:nvSpPr>
        <p:spPr>
          <a:xfrm>
            <a:off x="2637623" y="1703362"/>
            <a:ext cx="1500198" cy="357190"/>
          </a:xfrm>
          <a:prstGeom prst="roundRect">
            <a:avLst>
              <a:gd name="adj" fmla="val 3738"/>
            </a:avLst>
          </a:prstGeom>
          <a:solidFill>
            <a:schemeClr val="bg1">
              <a:alpha val="60000"/>
            </a:schemeClr>
          </a:solidFill>
          <a:ln w="254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t" anchorCtr="0"/>
          <a:lstStyle/>
          <a:p>
            <a:pPr algn="ctr"/>
            <a:r>
              <a:rPr lang="en-US" sz="1400" b="1" smtClean="0">
                <a:solidFill>
                  <a:schemeClr val="bg2">
                    <a:lumMod val="25000"/>
                  </a:schemeClr>
                </a:solidFill>
              </a:rPr>
              <a:t>Ostheer infantry</a:t>
            </a:r>
          </a:p>
        </p:txBody>
      </p:sp>
      <p:sp>
        <p:nvSpPr>
          <p:cNvPr id="41" name="Zaoblený obdĺžnik 40"/>
          <p:cNvSpPr/>
          <p:nvPr/>
        </p:nvSpPr>
        <p:spPr>
          <a:xfrm>
            <a:off x="2637623" y="2131990"/>
            <a:ext cx="1500198" cy="357190"/>
          </a:xfrm>
          <a:prstGeom prst="roundRect">
            <a:avLst>
              <a:gd name="adj" fmla="val 3738"/>
            </a:avLst>
          </a:prstGeom>
          <a:solidFill>
            <a:schemeClr val="bg1">
              <a:alpha val="60000"/>
            </a:schemeClr>
          </a:solidFill>
          <a:ln w="254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t" anchorCtr="0"/>
          <a:lstStyle/>
          <a:p>
            <a:pPr algn="ctr"/>
            <a:r>
              <a:rPr lang="en-US" sz="1400" b="1" smtClean="0">
                <a:solidFill>
                  <a:schemeClr val="bg2">
                    <a:lumMod val="25000"/>
                  </a:schemeClr>
                </a:solidFill>
              </a:rPr>
              <a:t>MG34</a:t>
            </a:r>
          </a:p>
        </p:txBody>
      </p:sp>
      <p:sp>
        <p:nvSpPr>
          <p:cNvPr id="42" name="Zaoblený obdĺžnik 41"/>
          <p:cNvSpPr/>
          <p:nvPr/>
        </p:nvSpPr>
        <p:spPr>
          <a:xfrm>
            <a:off x="4209259" y="1703362"/>
            <a:ext cx="1500198" cy="357190"/>
          </a:xfrm>
          <a:prstGeom prst="roundRect">
            <a:avLst>
              <a:gd name="adj" fmla="val 3738"/>
            </a:avLst>
          </a:prstGeom>
          <a:solidFill>
            <a:schemeClr val="bg1">
              <a:alpha val="60000"/>
            </a:schemeClr>
          </a:solidFill>
          <a:ln w="254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t" anchorCtr="0"/>
          <a:lstStyle/>
          <a:p>
            <a:pPr algn="ctr"/>
            <a:r>
              <a:rPr lang="en-US" sz="1400" b="1" smtClean="0">
                <a:solidFill>
                  <a:schemeClr val="bg2">
                    <a:lumMod val="25000"/>
                  </a:schemeClr>
                </a:solidFill>
              </a:rPr>
              <a:t>Pak 35/36 AT gun</a:t>
            </a:r>
          </a:p>
        </p:txBody>
      </p:sp>
      <p:sp>
        <p:nvSpPr>
          <p:cNvPr id="43" name="Zaoblený obdĺžnik 42"/>
          <p:cNvSpPr/>
          <p:nvPr/>
        </p:nvSpPr>
        <p:spPr>
          <a:xfrm>
            <a:off x="4209259" y="2131990"/>
            <a:ext cx="1500198" cy="357190"/>
          </a:xfrm>
          <a:prstGeom prst="roundRect">
            <a:avLst>
              <a:gd name="adj" fmla="val 3738"/>
            </a:avLst>
          </a:prstGeom>
          <a:solidFill>
            <a:schemeClr val="bg1">
              <a:alpha val="60000"/>
            </a:schemeClr>
          </a:solidFill>
          <a:ln w="254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t" anchorCtr="0"/>
          <a:lstStyle/>
          <a:p>
            <a:pPr algn="ctr"/>
            <a:r>
              <a:rPr lang="en-US" sz="1400" b="1" smtClean="0">
                <a:solidFill>
                  <a:schemeClr val="bg2">
                    <a:lumMod val="25000"/>
                  </a:schemeClr>
                </a:solidFill>
              </a:rPr>
              <a:t>7.5cm Mobile arty</a:t>
            </a:r>
          </a:p>
        </p:txBody>
      </p:sp>
      <p:sp>
        <p:nvSpPr>
          <p:cNvPr id="44" name="Zaoblený obdĺžnik 43"/>
          <p:cNvSpPr/>
          <p:nvPr/>
        </p:nvSpPr>
        <p:spPr>
          <a:xfrm>
            <a:off x="2637623" y="4846634"/>
            <a:ext cx="1500198" cy="357190"/>
          </a:xfrm>
          <a:prstGeom prst="roundRect">
            <a:avLst>
              <a:gd name="adj" fmla="val 3738"/>
            </a:avLst>
          </a:prstGeom>
          <a:solidFill>
            <a:schemeClr val="bg1">
              <a:alpha val="60000"/>
            </a:schemeClr>
          </a:solidFill>
          <a:ln w="254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t" anchorCtr="0"/>
          <a:lstStyle/>
          <a:p>
            <a:pPr algn="ctr"/>
            <a:r>
              <a:rPr lang="en-US" sz="1400" b="1" smtClean="0">
                <a:solidFill>
                  <a:schemeClr val="bg2">
                    <a:lumMod val="25000"/>
                  </a:schemeClr>
                </a:solidFill>
              </a:rPr>
              <a:t>PzII "Luchs"</a:t>
            </a:r>
          </a:p>
        </p:txBody>
      </p:sp>
      <p:sp>
        <p:nvSpPr>
          <p:cNvPr id="45" name="Zaoblený obdĺžnik 44"/>
          <p:cNvSpPr/>
          <p:nvPr/>
        </p:nvSpPr>
        <p:spPr>
          <a:xfrm>
            <a:off x="2637623" y="5275262"/>
            <a:ext cx="1500198" cy="357190"/>
          </a:xfrm>
          <a:prstGeom prst="roundRect">
            <a:avLst>
              <a:gd name="adj" fmla="val 3738"/>
            </a:avLst>
          </a:prstGeom>
          <a:solidFill>
            <a:schemeClr val="bg1">
              <a:alpha val="60000"/>
            </a:schemeClr>
          </a:solidFill>
          <a:ln w="254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t" anchorCtr="0"/>
          <a:lstStyle/>
          <a:p>
            <a:pPr algn="ctr"/>
            <a:r>
              <a:rPr lang="en-US" sz="1400" b="1" smtClean="0">
                <a:solidFill>
                  <a:schemeClr val="bg2">
                    <a:lumMod val="25000"/>
                  </a:schemeClr>
                </a:solidFill>
              </a:rPr>
              <a:t>PzIIIJ</a:t>
            </a:r>
          </a:p>
        </p:txBody>
      </p:sp>
      <p:sp>
        <p:nvSpPr>
          <p:cNvPr id="46" name="Zaoblený obdĺžnik 45"/>
          <p:cNvSpPr/>
          <p:nvPr/>
        </p:nvSpPr>
        <p:spPr>
          <a:xfrm>
            <a:off x="4209259" y="4846634"/>
            <a:ext cx="1500198" cy="357190"/>
          </a:xfrm>
          <a:prstGeom prst="roundRect">
            <a:avLst>
              <a:gd name="adj" fmla="val 3738"/>
            </a:avLst>
          </a:prstGeom>
          <a:solidFill>
            <a:schemeClr val="bg1">
              <a:alpha val="60000"/>
            </a:schemeClr>
          </a:solidFill>
          <a:ln w="254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t" anchorCtr="0"/>
          <a:lstStyle/>
          <a:p>
            <a:pPr algn="ctr"/>
            <a:r>
              <a:rPr lang="en-US" sz="1400" b="1" smtClean="0">
                <a:solidFill>
                  <a:schemeClr val="bg2">
                    <a:lumMod val="25000"/>
                  </a:schemeClr>
                </a:solidFill>
              </a:rPr>
              <a:t>Sdk.251 Halftrack</a:t>
            </a:r>
          </a:p>
        </p:txBody>
      </p:sp>
      <p:sp>
        <p:nvSpPr>
          <p:cNvPr id="47" name="Zaoblený obdĺžnik 46"/>
          <p:cNvSpPr/>
          <p:nvPr/>
        </p:nvSpPr>
        <p:spPr>
          <a:xfrm>
            <a:off x="4209259" y="5275262"/>
            <a:ext cx="1500198" cy="357190"/>
          </a:xfrm>
          <a:prstGeom prst="roundRect">
            <a:avLst>
              <a:gd name="adj" fmla="val 3738"/>
            </a:avLst>
          </a:prstGeom>
          <a:solidFill>
            <a:schemeClr val="bg1">
              <a:alpha val="60000"/>
            </a:schemeClr>
          </a:solidFill>
          <a:ln w="254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t" anchorCtr="0"/>
          <a:lstStyle/>
          <a:p>
            <a:pPr algn="ctr"/>
            <a:r>
              <a:rPr lang="en-US" sz="1400" b="1" smtClean="0">
                <a:solidFill>
                  <a:schemeClr val="bg2">
                    <a:lumMod val="25000"/>
                  </a:schemeClr>
                </a:solidFill>
              </a:rPr>
              <a:t>StugIII</a:t>
            </a:r>
          </a:p>
        </p:txBody>
      </p:sp>
      <p:sp>
        <p:nvSpPr>
          <p:cNvPr id="48" name="Zaoblený obdĺžnik 47"/>
          <p:cNvSpPr/>
          <p:nvPr/>
        </p:nvSpPr>
        <p:spPr>
          <a:xfrm>
            <a:off x="2637623" y="5703890"/>
            <a:ext cx="1500198" cy="357190"/>
          </a:xfrm>
          <a:prstGeom prst="roundRect">
            <a:avLst>
              <a:gd name="adj" fmla="val 3738"/>
            </a:avLst>
          </a:prstGeom>
          <a:solidFill>
            <a:schemeClr val="bg1">
              <a:alpha val="60000"/>
            </a:schemeClr>
          </a:solidFill>
          <a:ln w="254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t" anchorCtr="0"/>
          <a:lstStyle/>
          <a:p>
            <a:pPr algn="ctr"/>
            <a:r>
              <a:rPr lang="en-US" sz="1400" b="1" smtClean="0">
                <a:solidFill>
                  <a:schemeClr val="bg2">
                    <a:lumMod val="25000"/>
                  </a:schemeClr>
                </a:solidFill>
              </a:rPr>
              <a:t>PzVI Tiger</a:t>
            </a:r>
          </a:p>
        </p:txBody>
      </p:sp>
      <p:sp>
        <p:nvSpPr>
          <p:cNvPr id="49" name="Zaoblený obdĺžnik 48"/>
          <p:cNvSpPr/>
          <p:nvPr/>
        </p:nvSpPr>
        <p:spPr>
          <a:xfrm>
            <a:off x="2637623" y="6632584"/>
            <a:ext cx="1501200" cy="357190"/>
          </a:xfrm>
          <a:prstGeom prst="roundRect">
            <a:avLst>
              <a:gd name="adj" fmla="val 3738"/>
            </a:avLst>
          </a:prstGeom>
          <a:solidFill>
            <a:schemeClr val="bg1">
              <a:alpha val="60000"/>
            </a:schemeClr>
          </a:solidFill>
          <a:ln w="254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t" anchorCtr="0"/>
          <a:lstStyle/>
          <a:p>
            <a:pPr algn="ctr"/>
            <a:r>
              <a:rPr lang="en-US" sz="1400" b="1" smtClean="0">
                <a:solidFill>
                  <a:schemeClr val="bg2">
                    <a:lumMod val="25000"/>
                  </a:schemeClr>
                </a:solidFill>
              </a:rPr>
              <a:t>Reserves</a:t>
            </a:r>
          </a:p>
        </p:txBody>
      </p:sp>
      <p:sp>
        <p:nvSpPr>
          <p:cNvPr id="50" name="Zaoblený obdĺžnik 49"/>
          <p:cNvSpPr/>
          <p:nvPr/>
        </p:nvSpPr>
        <p:spPr>
          <a:xfrm>
            <a:off x="2637623" y="7061212"/>
            <a:ext cx="1501200" cy="357190"/>
          </a:xfrm>
          <a:prstGeom prst="roundRect">
            <a:avLst>
              <a:gd name="adj" fmla="val 3738"/>
            </a:avLst>
          </a:prstGeom>
          <a:solidFill>
            <a:schemeClr val="bg1">
              <a:alpha val="60000"/>
            </a:schemeClr>
          </a:solidFill>
          <a:ln w="254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t" anchorCtr="0"/>
          <a:lstStyle/>
          <a:p>
            <a:pPr algn="ctr"/>
            <a:r>
              <a:rPr lang="en-US" sz="1400" b="1" smtClean="0">
                <a:solidFill>
                  <a:schemeClr val="bg2">
                    <a:lumMod val="25000"/>
                  </a:schemeClr>
                </a:solidFill>
              </a:rPr>
              <a:t>Assault squad</a:t>
            </a:r>
          </a:p>
        </p:txBody>
      </p:sp>
      <p:sp>
        <p:nvSpPr>
          <p:cNvPr id="52" name="Zaoblený obdĺžnik 51"/>
          <p:cNvSpPr/>
          <p:nvPr/>
        </p:nvSpPr>
        <p:spPr>
          <a:xfrm>
            <a:off x="4209259" y="7061212"/>
            <a:ext cx="1501200" cy="357190"/>
          </a:xfrm>
          <a:prstGeom prst="roundRect">
            <a:avLst>
              <a:gd name="adj" fmla="val 3738"/>
            </a:avLst>
          </a:prstGeom>
          <a:solidFill>
            <a:schemeClr val="bg1">
              <a:alpha val="60000"/>
            </a:schemeClr>
          </a:solidFill>
          <a:ln w="254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t" anchorCtr="0"/>
          <a:lstStyle/>
          <a:p>
            <a:pPr algn="ctr"/>
            <a:r>
              <a:rPr lang="en-US" sz="1400" b="1" smtClean="0">
                <a:solidFill>
                  <a:schemeClr val="bg2">
                    <a:lumMod val="25000"/>
                  </a:schemeClr>
                </a:solidFill>
              </a:rPr>
              <a:t>Kugelblitz</a:t>
            </a:r>
          </a:p>
        </p:txBody>
      </p:sp>
      <p:sp>
        <p:nvSpPr>
          <p:cNvPr id="53" name="Zaoblený obdĺžnik 52"/>
          <p:cNvSpPr/>
          <p:nvPr/>
        </p:nvSpPr>
        <p:spPr>
          <a:xfrm>
            <a:off x="2637623" y="2846370"/>
            <a:ext cx="1500198" cy="357190"/>
          </a:xfrm>
          <a:prstGeom prst="roundRect">
            <a:avLst>
              <a:gd name="adj" fmla="val 3738"/>
            </a:avLst>
          </a:prstGeom>
          <a:solidFill>
            <a:schemeClr val="bg1">
              <a:alpha val="60000"/>
            </a:schemeClr>
          </a:solidFill>
          <a:ln w="254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t" anchorCtr="0"/>
          <a:lstStyle/>
          <a:p>
            <a:pPr algn="ctr"/>
            <a:r>
              <a:rPr lang="en-US" sz="1400" b="1" smtClean="0">
                <a:solidFill>
                  <a:schemeClr val="bg2">
                    <a:lumMod val="25000"/>
                  </a:schemeClr>
                </a:solidFill>
              </a:rPr>
              <a:t>Stormpioneers</a:t>
            </a:r>
          </a:p>
        </p:txBody>
      </p:sp>
      <p:sp>
        <p:nvSpPr>
          <p:cNvPr id="54" name="Zaoblený obdĺžnik 53"/>
          <p:cNvSpPr/>
          <p:nvPr/>
        </p:nvSpPr>
        <p:spPr>
          <a:xfrm>
            <a:off x="2637623" y="3274998"/>
            <a:ext cx="1500198" cy="357190"/>
          </a:xfrm>
          <a:prstGeom prst="roundRect">
            <a:avLst>
              <a:gd name="adj" fmla="val 3738"/>
            </a:avLst>
          </a:prstGeom>
          <a:solidFill>
            <a:schemeClr val="bg1">
              <a:alpha val="60000"/>
            </a:schemeClr>
          </a:solidFill>
          <a:ln w="254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t" anchorCtr="0"/>
          <a:lstStyle/>
          <a:p>
            <a:pPr algn="ctr"/>
            <a:r>
              <a:rPr lang="en-US" sz="1400" b="1" smtClean="0">
                <a:solidFill>
                  <a:schemeClr val="bg2">
                    <a:lumMod val="25000"/>
                  </a:schemeClr>
                </a:solidFill>
              </a:rPr>
              <a:t>Elite sniper</a:t>
            </a:r>
          </a:p>
        </p:txBody>
      </p:sp>
      <p:sp>
        <p:nvSpPr>
          <p:cNvPr id="55" name="Zaoblený obdĺžnik 54"/>
          <p:cNvSpPr/>
          <p:nvPr/>
        </p:nvSpPr>
        <p:spPr>
          <a:xfrm>
            <a:off x="4209259" y="2846370"/>
            <a:ext cx="1500198" cy="357190"/>
          </a:xfrm>
          <a:prstGeom prst="roundRect">
            <a:avLst>
              <a:gd name="adj" fmla="val 3738"/>
            </a:avLst>
          </a:prstGeom>
          <a:solidFill>
            <a:schemeClr val="bg1">
              <a:alpha val="60000"/>
            </a:schemeClr>
          </a:solidFill>
          <a:ln w="254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t" anchorCtr="0"/>
          <a:lstStyle/>
          <a:p>
            <a:pPr algn="ctr"/>
            <a:r>
              <a:rPr lang="en-US" sz="1400" b="1" smtClean="0">
                <a:solidFill>
                  <a:schemeClr val="bg2">
                    <a:lumMod val="25000"/>
                  </a:schemeClr>
                </a:solidFill>
              </a:rPr>
              <a:t>Gebirgsjäger</a:t>
            </a:r>
          </a:p>
        </p:txBody>
      </p:sp>
      <p:sp>
        <p:nvSpPr>
          <p:cNvPr id="56" name="Zaoblený obdĺžnik 55"/>
          <p:cNvSpPr/>
          <p:nvPr/>
        </p:nvSpPr>
        <p:spPr>
          <a:xfrm>
            <a:off x="2637623" y="4132254"/>
            <a:ext cx="1500198" cy="357190"/>
          </a:xfrm>
          <a:prstGeom prst="roundRect">
            <a:avLst>
              <a:gd name="adj" fmla="val 3738"/>
            </a:avLst>
          </a:prstGeom>
          <a:solidFill>
            <a:schemeClr val="bg1">
              <a:alpha val="60000"/>
            </a:schemeClr>
          </a:solidFill>
          <a:ln w="254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t" anchorCtr="0"/>
          <a:lstStyle/>
          <a:p>
            <a:pPr algn="ctr"/>
            <a:r>
              <a:rPr lang="en-US" sz="1400" b="1" smtClean="0">
                <a:solidFill>
                  <a:schemeClr val="bg2">
                    <a:lumMod val="25000"/>
                  </a:schemeClr>
                </a:solidFill>
              </a:rPr>
              <a:t>sWS Heavy tractor</a:t>
            </a:r>
          </a:p>
        </p:txBody>
      </p:sp>
      <p:cxnSp>
        <p:nvCxnSpPr>
          <p:cNvPr id="58" name="Rovná spojovacia šípka 57"/>
          <p:cNvCxnSpPr/>
          <p:nvPr/>
        </p:nvCxnSpPr>
        <p:spPr>
          <a:xfrm>
            <a:off x="1780367" y="2346304"/>
            <a:ext cx="785818" cy="1588"/>
          </a:xfrm>
          <a:prstGeom prst="straightConnector1">
            <a:avLst/>
          </a:prstGeom>
          <a:ln w="254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Rovná spojovacia šípka 61"/>
          <p:cNvCxnSpPr/>
          <p:nvPr/>
        </p:nvCxnSpPr>
        <p:spPr>
          <a:xfrm>
            <a:off x="1780367" y="5846766"/>
            <a:ext cx="785818" cy="1588"/>
          </a:xfrm>
          <a:prstGeom prst="straightConnector1">
            <a:avLst/>
          </a:prstGeom>
          <a:ln w="254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Rovná spojovacia šípka 62"/>
          <p:cNvCxnSpPr/>
          <p:nvPr/>
        </p:nvCxnSpPr>
        <p:spPr>
          <a:xfrm>
            <a:off x="1780367" y="7275526"/>
            <a:ext cx="785818" cy="1588"/>
          </a:xfrm>
          <a:prstGeom prst="straightConnector1">
            <a:avLst/>
          </a:prstGeom>
          <a:ln w="254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Rovná spojovacia šípka 63"/>
          <p:cNvCxnSpPr/>
          <p:nvPr/>
        </p:nvCxnSpPr>
        <p:spPr>
          <a:xfrm>
            <a:off x="2280433" y="3489312"/>
            <a:ext cx="285752" cy="1588"/>
          </a:xfrm>
          <a:prstGeom prst="straightConnector1">
            <a:avLst/>
          </a:prstGeom>
          <a:ln w="254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Rovná spojovacia šípka 66"/>
          <p:cNvCxnSpPr/>
          <p:nvPr/>
        </p:nvCxnSpPr>
        <p:spPr>
          <a:xfrm>
            <a:off x="2280433" y="4346568"/>
            <a:ext cx="285752" cy="1588"/>
          </a:xfrm>
          <a:prstGeom prst="straightConnector1">
            <a:avLst/>
          </a:prstGeom>
          <a:ln w="254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Zaoblený obdĺžnik 56"/>
          <p:cNvSpPr/>
          <p:nvPr/>
        </p:nvSpPr>
        <p:spPr>
          <a:xfrm>
            <a:off x="4209259" y="4132254"/>
            <a:ext cx="1500198" cy="357190"/>
          </a:xfrm>
          <a:prstGeom prst="roundRect">
            <a:avLst>
              <a:gd name="adj" fmla="val 3738"/>
            </a:avLst>
          </a:prstGeom>
          <a:solidFill>
            <a:schemeClr val="bg1">
              <a:alpha val="60000"/>
            </a:schemeClr>
          </a:solidFill>
          <a:ln w="25400"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t" anchorCtr="0"/>
          <a:lstStyle/>
          <a:p>
            <a:pPr algn="ctr"/>
            <a:r>
              <a:rPr lang="en-US" sz="1400" b="1" smtClean="0">
                <a:solidFill>
                  <a:schemeClr val="bg2">
                    <a:lumMod val="25000"/>
                  </a:schemeClr>
                </a:solidFill>
              </a:rPr>
              <a:t>20mm Flak38</a:t>
            </a:r>
          </a:p>
        </p:txBody>
      </p:sp>
      <p:sp>
        <p:nvSpPr>
          <p:cNvPr id="60" name="Zaoblený obdĺžnik 59"/>
          <p:cNvSpPr/>
          <p:nvPr/>
        </p:nvSpPr>
        <p:spPr>
          <a:xfrm>
            <a:off x="4209259" y="3274998"/>
            <a:ext cx="1500198" cy="357190"/>
          </a:xfrm>
          <a:prstGeom prst="roundRect">
            <a:avLst>
              <a:gd name="adj" fmla="val 3738"/>
            </a:avLst>
          </a:prstGeom>
          <a:solidFill>
            <a:schemeClr val="bg1">
              <a:alpha val="60000"/>
            </a:schemeClr>
          </a:solidFill>
          <a:ln w="25400"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t" anchorCtr="0"/>
          <a:lstStyle/>
          <a:p>
            <a:pPr algn="ctr"/>
            <a:r>
              <a:rPr lang="en-US" sz="1400" b="1" smtClean="0">
                <a:solidFill>
                  <a:schemeClr val="bg2">
                    <a:lumMod val="25000"/>
                  </a:schemeClr>
                </a:solidFill>
              </a:rPr>
              <a:t>81mm mortar</a:t>
            </a:r>
          </a:p>
        </p:txBody>
      </p:sp>
      <p:sp>
        <p:nvSpPr>
          <p:cNvPr id="61" name="Zaoblený obdĺžnik 60"/>
          <p:cNvSpPr/>
          <p:nvPr/>
        </p:nvSpPr>
        <p:spPr>
          <a:xfrm>
            <a:off x="4209259" y="7489840"/>
            <a:ext cx="1500198" cy="357190"/>
          </a:xfrm>
          <a:prstGeom prst="roundRect">
            <a:avLst>
              <a:gd name="adj" fmla="val 3738"/>
            </a:avLst>
          </a:prstGeom>
          <a:solidFill>
            <a:schemeClr val="bg1">
              <a:alpha val="60000"/>
            </a:schemeClr>
          </a:solidFill>
          <a:ln w="25400"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t" anchorCtr="0"/>
          <a:lstStyle/>
          <a:p>
            <a:pPr algn="ctr"/>
            <a:r>
              <a:rPr lang="en-US" sz="1400" b="1" smtClean="0">
                <a:solidFill>
                  <a:schemeClr val="bg2">
                    <a:lumMod val="25000"/>
                  </a:schemeClr>
                </a:solidFill>
              </a:rPr>
              <a:t>75mm Pak40</a:t>
            </a:r>
          </a:p>
        </p:txBody>
      </p:sp>
      <p:cxnSp>
        <p:nvCxnSpPr>
          <p:cNvPr id="66" name="Rovná spojovacia šípka 65"/>
          <p:cNvCxnSpPr/>
          <p:nvPr/>
        </p:nvCxnSpPr>
        <p:spPr>
          <a:xfrm>
            <a:off x="5709457" y="5060948"/>
            <a:ext cx="214314" cy="1588"/>
          </a:xfrm>
          <a:prstGeom prst="straightConnector1">
            <a:avLst/>
          </a:prstGeom>
          <a:ln w="25400">
            <a:solidFill>
              <a:schemeClr val="bg2">
                <a:lumMod val="25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Rovná spojovacia šípka 68"/>
          <p:cNvCxnSpPr/>
          <p:nvPr/>
        </p:nvCxnSpPr>
        <p:spPr>
          <a:xfrm rot="5400000" flipH="1" flipV="1">
            <a:off x="3852863" y="5561014"/>
            <a:ext cx="4142610" cy="794"/>
          </a:xfrm>
          <a:prstGeom prst="straightConnector1">
            <a:avLst/>
          </a:prstGeom>
          <a:ln w="25400">
            <a:solidFill>
              <a:schemeClr val="bg2">
                <a:lumMod val="25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Rovná spojovacia šípka 72"/>
          <p:cNvCxnSpPr/>
          <p:nvPr/>
        </p:nvCxnSpPr>
        <p:spPr>
          <a:xfrm rot="10800000">
            <a:off x="5709457" y="3489312"/>
            <a:ext cx="214314" cy="1588"/>
          </a:xfrm>
          <a:prstGeom prst="straightConnector1">
            <a:avLst/>
          </a:prstGeom>
          <a:ln w="25400">
            <a:solidFill>
              <a:schemeClr val="bg2">
                <a:lumMod val="2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Rovná spojovacia šípka 75"/>
          <p:cNvCxnSpPr/>
          <p:nvPr/>
        </p:nvCxnSpPr>
        <p:spPr>
          <a:xfrm rot="10800000">
            <a:off x="5709457" y="4346568"/>
            <a:ext cx="214314" cy="1588"/>
          </a:xfrm>
          <a:prstGeom prst="straightConnector1">
            <a:avLst/>
          </a:prstGeom>
          <a:ln w="25400">
            <a:solidFill>
              <a:schemeClr val="bg2">
                <a:lumMod val="2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Rovná spojovacia šípka 76"/>
          <p:cNvCxnSpPr/>
          <p:nvPr/>
        </p:nvCxnSpPr>
        <p:spPr>
          <a:xfrm rot="10800000">
            <a:off x="5709457" y="7632716"/>
            <a:ext cx="214314" cy="1588"/>
          </a:xfrm>
          <a:prstGeom prst="straightConnector1">
            <a:avLst/>
          </a:prstGeom>
          <a:ln w="25400">
            <a:solidFill>
              <a:schemeClr val="bg2">
                <a:lumMod val="2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BlokTextu 81"/>
          <p:cNvSpPr txBox="1"/>
          <p:nvPr/>
        </p:nvSpPr>
        <p:spPr>
          <a:xfrm>
            <a:off x="1032649" y="4498969"/>
            <a:ext cx="1285884" cy="285752"/>
          </a:xfrm>
          <a:prstGeom prst="rect">
            <a:avLst/>
          </a:prstGeom>
          <a:noFill/>
        </p:spPr>
        <p:txBody>
          <a:bodyPr wrap="square" lIns="39200" tIns="39200" rIns="39200" bIns="39200" rtlCol="0">
            <a:noAutofit/>
          </a:bodyPr>
          <a:lstStyle/>
          <a:p>
            <a:pPr algn="ctr"/>
            <a:r>
              <a:rPr lang="en-US" sz="1200" b="1" smtClean="0"/>
              <a:t>*Mutually exclusive</a:t>
            </a:r>
            <a:endParaRPr lang="sk-SK" sz="1200" b="1"/>
          </a:p>
        </p:txBody>
      </p:sp>
      <p:cxnSp>
        <p:nvCxnSpPr>
          <p:cNvPr id="85" name="Rovná spojovacia šípka 84"/>
          <p:cNvCxnSpPr/>
          <p:nvPr/>
        </p:nvCxnSpPr>
        <p:spPr>
          <a:xfrm>
            <a:off x="708797" y="4132254"/>
            <a:ext cx="285752" cy="1588"/>
          </a:xfrm>
          <a:prstGeom prst="straightConnector1">
            <a:avLst/>
          </a:prstGeom>
          <a:ln w="12700">
            <a:solidFill>
              <a:schemeClr val="tx1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Zaoblený obdĺžnik 64"/>
          <p:cNvSpPr/>
          <p:nvPr/>
        </p:nvSpPr>
        <p:spPr>
          <a:xfrm>
            <a:off x="4209259" y="6632584"/>
            <a:ext cx="1500198" cy="357190"/>
          </a:xfrm>
          <a:prstGeom prst="roundRect">
            <a:avLst>
              <a:gd name="adj" fmla="val 3738"/>
            </a:avLst>
          </a:prstGeom>
          <a:solidFill>
            <a:schemeClr val="bg1">
              <a:alpha val="60000"/>
            </a:schemeClr>
          </a:solidFill>
          <a:ln w="254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t" anchorCtr="0"/>
          <a:lstStyle/>
          <a:p>
            <a:pPr algn="ctr"/>
            <a:r>
              <a:rPr lang="en-US" sz="1400" b="1" smtClean="0">
                <a:solidFill>
                  <a:schemeClr val="bg2">
                    <a:lumMod val="25000"/>
                  </a:schemeClr>
                </a:solidFill>
              </a:rPr>
              <a:t>Raketenwerfer 56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BlokTextu 33"/>
          <p:cNvSpPr txBox="1"/>
          <p:nvPr/>
        </p:nvSpPr>
        <p:spPr>
          <a:xfrm>
            <a:off x="994549" y="2917808"/>
            <a:ext cx="1071570" cy="642942"/>
          </a:xfrm>
          <a:prstGeom prst="rect">
            <a:avLst/>
          </a:prstGeom>
          <a:noFill/>
        </p:spPr>
        <p:txBody>
          <a:bodyPr wrap="square" lIns="39200" tIns="39200" rIns="39200" bIns="39200" rtlCol="0">
            <a:noAutofit/>
          </a:bodyPr>
          <a:lstStyle/>
          <a:p>
            <a:pPr algn="ctr"/>
            <a:r>
              <a:rPr lang="en-US" sz="1700" b="1" smtClean="0">
                <a:solidFill>
                  <a:schemeClr val="accent2">
                    <a:lumMod val="75000"/>
                  </a:schemeClr>
                </a:solidFill>
              </a:rPr>
              <a:t>Advanced recon</a:t>
            </a:r>
            <a:endParaRPr lang="sk-SK" sz="1700" b="1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6" name="Picture 2" descr="C:\!fotky\Doc_1_Ab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1607" y="2917808"/>
            <a:ext cx="600075" cy="600075"/>
          </a:xfrm>
          <a:prstGeom prst="rect">
            <a:avLst/>
          </a:prstGeom>
          <a:noFill/>
        </p:spPr>
      </p:pic>
      <p:pic>
        <p:nvPicPr>
          <p:cNvPr id="1027" name="Picture 3" descr="C:\!fotky\Doc_1_Ab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1607" y="4346568"/>
            <a:ext cx="600075" cy="600075"/>
          </a:xfrm>
          <a:prstGeom prst="rect">
            <a:avLst/>
          </a:prstGeom>
          <a:noFill/>
        </p:spPr>
      </p:pic>
      <p:pic>
        <p:nvPicPr>
          <p:cNvPr id="1028" name="Picture 4" descr="C:\!fotky\Doc_1_Ab_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1607" y="6489708"/>
            <a:ext cx="600075" cy="600075"/>
          </a:xfrm>
          <a:prstGeom prst="rect">
            <a:avLst/>
          </a:prstGeom>
          <a:noFill/>
        </p:spPr>
      </p:pic>
      <p:pic>
        <p:nvPicPr>
          <p:cNvPr id="1029" name="Picture 5" descr="C:\!fotky\Doc_1_Ab_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94747" y="3632188"/>
            <a:ext cx="600075" cy="600075"/>
          </a:xfrm>
          <a:prstGeom prst="rect">
            <a:avLst/>
          </a:prstGeom>
          <a:noFill/>
        </p:spPr>
      </p:pic>
      <p:pic>
        <p:nvPicPr>
          <p:cNvPr id="1030" name="Picture 6" descr="C:\!fotky\Doc_1_Ab_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94747" y="5846766"/>
            <a:ext cx="600075" cy="600075"/>
          </a:xfrm>
          <a:prstGeom prst="rect">
            <a:avLst/>
          </a:prstGeom>
          <a:noFill/>
        </p:spPr>
      </p:pic>
      <p:pic>
        <p:nvPicPr>
          <p:cNvPr id="1031" name="Picture 7" descr="C:\!fotky\Doc_1_Ab_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94747" y="8061344"/>
            <a:ext cx="600075" cy="600075"/>
          </a:xfrm>
          <a:prstGeom prst="rect">
            <a:avLst/>
          </a:prstGeom>
          <a:noFill/>
        </p:spPr>
      </p:pic>
      <p:sp>
        <p:nvSpPr>
          <p:cNvPr id="16" name="Šípka doprava 15"/>
          <p:cNvSpPr/>
          <p:nvPr/>
        </p:nvSpPr>
        <p:spPr>
          <a:xfrm rot="5400000">
            <a:off x="494483" y="2632056"/>
            <a:ext cx="357190" cy="214314"/>
          </a:xfrm>
          <a:prstGeom prst="rightArrow">
            <a:avLst/>
          </a:prstGeom>
          <a:solidFill>
            <a:srgbClr val="786D5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7" name="Šípka doprava 16"/>
          <p:cNvSpPr/>
          <p:nvPr/>
        </p:nvSpPr>
        <p:spPr>
          <a:xfrm rot="5400000">
            <a:off x="280169" y="3846502"/>
            <a:ext cx="785818" cy="214314"/>
          </a:xfrm>
          <a:prstGeom prst="rightArrow">
            <a:avLst/>
          </a:prstGeom>
          <a:solidFill>
            <a:srgbClr val="786D5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8" name="Šípka doprava 17"/>
          <p:cNvSpPr/>
          <p:nvPr/>
        </p:nvSpPr>
        <p:spPr>
          <a:xfrm rot="5400000">
            <a:off x="2280433" y="2989246"/>
            <a:ext cx="1071570" cy="214314"/>
          </a:xfrm>
          <a:prstGeom prst="rightArrow">
            <a:avLst/>
          </a:prstGeom>
          <a:solidFill>
            <a:srgbClr val="786D5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9" name="Šípka doprava 18"/>
          <p:cNvSpPr/>
          <p:nvPr/>
        </p:nvSpPr>
        <p:spPr>
          <a:xfrm rot="5400000">
            <a:off x="2066119" y="7132650"/>
            <a:ext cx="1500198" cy="214314"/>
          </a:xfrm>
          <a:prstGeom prst="rightArrow">
            <a:avLst/>
          </a:prstGeom>
          <a:solidFill>
            <a:srgbClr val="786D5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21" name="Šípka doprava 20"/>
          <p:cNvSpPr/>
          <p:nvPr/>
        </p:nvSpPr>
        <p:spPr>
          <a:xfrm rot="5400000">
            <a:off x="2066119" y="4918072"/>
            <a:ext cx="1500198" cy="214314"/>
          </a:xfrm>
          <a:prstGeom prst="rightArrow">
            <a:avLst/>
          </a:prstGeom>
          <a:solidFill>
            <a:srgbClr val="786D5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22" name="Šípka doprava 21"/>
          <p:cNvSpPr/>
          <p:nvPr/>
        </p:nvSpPr>
        <p:spPr>
          <a:xfrm rot="5400000">
            <a:off x="-77021" y="5632452"/>
            <a:ext cx="1500198" cy="214314"/>
          </a:xfrm>
          <a:prstGeom prst="rightArrow">
            <a:avLst/>
          </a:prstGeom>
          <a:solidFill>
            <a:srgbClr val="786D5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23" name="BlokTextu 22"/>
          <p:cNvSpPr txBox="1"/>
          <p:nvPr/>
        </p:nvSpPr>
        <p:spPr>
          <a:xfrm>
            <a:off x="994549" y="4346568"/>
            <a:ext cx="1143008" cy="642942"/>
          </a:xfrm>
          <a:prstGeom prst="rect">
            <a:avLst/>
          </a:prstGeom>
          <a:noFill/>
        </p:spPr>
        <p:txBody>
          <a:bodyPr wrap="square" lIns="39200" tIns="39200" rIns="39200" bIns="39200" rtlCol="0">
            <a:noAutofit/>
          </a:bodyPr>
          <a:lstStyle/>
          <a:p>
            <a:pPr algn="ctr"/>
            <a:r>
              <a:rPr lang="en-US" sz="1700" b="1" smtClean="0">
                <a:solidFill>
                  <a:schemeClr val="accent2">
                    <a:lumMod val="75000"/>
                  </a:schemeClr>
                </a:solidFill>
              </a:rPr>
              <a:t>JU87D Stuka strike</a:t>
            </a:r>
            <a:endParaRPr lang="sk-SK" sz="1700" b="1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4" name="BlokTextu 23"/>
          <p:cNvSpPr txBox="1"/>
          <p:nvPr/>
        </p:nvSpPr>
        <p:spPr>
          <a:xfrm>
            <a:off x="994549" y="6489708"/>
            <a:ext cx="928694" cy="642942"/>
          </a:xfrm>
          <a:prstGeom prst="rect">
            <a:avLst/>
          </a:prstGeom>
          <a:noFill/>
        </p:spPr>
        <p:txBody>
          <a:bodyPr wrap="square" lIns="39200" tIns="39200" rIns="39200" bIns="39200" rtlCol="0">
            <a:noAutofit/>
          </a:bodyPr>
          <a:lstStyle/>
          <a:p>
            <a:pPr algn="ctr"/>
            <a:r>
              <a:rPr lang="en-US" sz="1700" b="1" smtClean="0">
                <a:solidFill>
                  <a:schemeClr val="accent2">
                    <a:lumMod val="75000"/>
                  </a:schemeClr>
                </a:solidFill>
              </a:rPr>
              <a:t>Wespe artillery</a:t>
            </a:r>
            <a:endParaRPr lang="sk-SK" sz="1700" b="1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5" name="BlokTextu 24"/>
          <p:cNvSpPr txBox="1"/>
          <p:nvPr/>
        </p:nvSpPr>
        <p:spPr>
          <a:xfrm>
            <a:off x="3137689" y="3632188"/>
            <a:ext cx="857256" cy="642942"/>
          </a:xfrm>
          <a:prstGeom prst="rect">
            <a:avLst/>
          </a:prstGeom>
          <a:noFill/>
        </p:spPr>
        <p:txBody>
          <a:bodyPr wrap="square" lIns="39200" tIns="39200" rIns="39200" bIns="39200" rtlCol="0">
            <a:noAutofit/>
          </a:bodyPr>
          <a:lstStyle/>
          <a:p>
            <a:pPr algn="ctr"/>
            <a:r>
              <a:rPr lang="en-US" sz="1700" b="1" smtClean="0">
                <a:solidFill>
                  <a:schemeClr val="accent2">
                    <a:lumMod val="75000"/>
                  </a:schemeClr>
                </a:solidFill>
              </a:rPr>
              <a:t>Fast advance</a:t>
            </a:r>
            <a:endParaRPr lang="sk-SK" sz="1700" b="1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6" name="BlokTextu 25"/>
          <p:cNvSpPr txBox="1"/>
          <p:nvPr/>
        </p:nvSpPr>
        <p:spPr>
          <a:xfrm>
            <a:off x="3137689" y="5846766"/>
            <a:ext cx="1285884" cy="642942"/>
          </a:xfrm>
          <a:prstGeom prst="rect">
            <a:avLst/>
          </a:prstGeom>
          <a:noFill/>
        </p:spPr>
        <p:txBody>
          <a:bodyPr wrap="square" lIns="39200" tIns="39200" rIns="39200" bIns="39200" rtlCol="0">
            <a:noAutofit/>
          </a:bodyPr>
          <a:lstStyle/>
          <a:p>
            <a:pPr algn="ctr"/>
            <a:r>
              <a:rPr lang="en-US" sz="1700" b="1" smtClean="0">
                <a:solidFill>
                  <a:schemeClr val="accent2">
                    <a:lumMod val="75000"/>
                  </a:schemeClr>
                </a:solidFill>
              </a:rPr>
              <a:t>Armor fighting spirit</a:t>
            </a:r>
            <a:endParaRPr lang="sk-SK" sz="1700" b="1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7" name="BlokTextu 26"/>
          <p:cNvSpPr txBox="1"/>
          <p:nvPr/>
        </p:nvSpPr>
        <p:spPr>
          <a:xfrm>
            <a:off x="3137689" y="8061344"/>
            <a:ext cx="1357322" cy="642942"/>
          </a:xfrm>
          <a:prstGeom prst="rect">
            <a:avLst/>
          </a:prstGeom>
          <a:noFill/>
        </p:spPr>
        <p:txBody>
          <a:bodyPr wrap="square" lIns="39200" tIns="39200" rIns="39200" bIns="39200" rtlCol="0">
            <a:noAutofit/>
          </a:bodyPr>
          <a:lstStyle/>
          <a:p>
            <a:pPr algn="ctr"/>
            <a:r>
              <a:rPr lang="en-US" sz="1700" b="1" smtClean="0">
                <a:solidFill>
                  <a:schemeClr val="accent2">
                    <a:lumMod val="75000"/>
                  </a:schemeClr>
                </a:solidFill>
              </a:rPr>
              <a:t>Nashorn mobile AT gun</a:t>
            </a:r>
            <a:endParaRPr lang="sk-SK" sz="1700" b="1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8" name="Obrázok 27" descr="Maneuver_warfare_strat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51607" y="774668"/>
            <a:ext cx="2962275" cy="1724025"/>
          </a:xfrm>
          <a:prstGeom prst="rect">
            <a:avLst/>
          </a:prstGeom>
        </p:spPr>
      </p:pic>
      <p:sp>
        <p:nvSpPr>
          <p:cNvPr id="29" name="Plaketa 28"/>
          <p:cNvSpPr/>
          <p:nvPr/>
        </p:nvSpPr>
        <p:spPr>
          <a:xfrm>
            <a:off x="351607" y="203164"/>
            <a:ext cx="2952000" cy="500066"/>
          </a:xfrm>
          <a:prstGeom prst="plaque">
            <a:avLst>
              <a:gd name="adj" fmla="val 12223"/>
            </a:avLst>
          </a:prstGeom>
          <a:solidFill>
            <a:schemeClr val="bg1">
              <a:alpha val="6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t" anchorCtr="0"/>
          <a:lstStyle/>
          <a:p>
            <a:pPr algn="ctr"/>
            <a:r>
              <a:rPr lang="en-US" b="1" smtClean="0">
                <a:solidFill>
                  <a:schemeClr val="tx1"/>
                </a:solidFill>
              </a:rPr>
              <a:t>Maneuver warfare strategy</a:t>
            </a:r>
            <a:endParaRPr lang="sk-SK" b="1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BlokTextu 33"/>
          <p:cNvSpPr txBox="1"/>
          <p:nvPr/>
        </p:nvSpPr>
        <p:spPr>
          <a:xfrm>
            <a:off x="994549" y="2917808"/>
            <a:ext cx="1071570" cy="642942"/>
          </a:xfrm>
          <a:prstGeom prst="rect">
            <a:avLst/>
          </a:prstGeom>
          <a:noFill/>
        </p:spPr>
        <p:txBody>
          <a:bodyPr wrap="square" lIns="39200" tIns="39200" rIns="39200" bIns="39200" rtlCol="0">
            <a:noAutofit/>
          </a:bodyPr>
          <a:lstStyle/>
          <a:p>
            <a:pPr algn="ctr"/>
            <a:r>
              <a:rPr lang="en-US" sz="1700" b="1" smtClean="0">
                <a:solidFill>
                  <a:schemeClr val="accent2">
                    <a:lumMod val="75000"/>
                  </a:schemeClr>
                </a:solidFill>
              </a:rPr>
              <a:t>Economy boost</a:t>
            </a:r>
            <a:endParaRPr lang="sk-SK" sz="1700" b="1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6" name="Šípka doprava 15"/>
          <p:cNvSpPr/>
          <p:nvPr/>
        </p:nvSpPr>
        <p:spPr>
          <a:xfrm rot="5400000">
            <a:off x="494483" y="2632056"/>
            <a:ext cx="357190" cy="214314"/>
          </a:xfrm>
          <a:prstGeom prst="rightArrow">
            <a:avLst/>
          </a:prstGeom>
          <a:solidFill>
            <a:srgbClr val="786D5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8" name="Šípka doprava 17"/>
          <p:cNvSpPr/>
          <p:nvPr/>
        </p:nvSpPr>
        <p:spPr>
          <a:xfrm rot="5400000">
            <a:off x="2280433" y="2989246"/>
            <a:ext cx="1071570" cy="214314"/>
          </a:xfrm>
          <a:prstGeom prst="rightArrow">
            <a:avLst/>
          </a:prstGeom>
          <a:solidFill>
            <a:srgbClr val="786D5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9" name="Šípka doprava 18"/>
          <p:cNvSpPr/>
          <p:nvPr/>
        </p:nvSpPr>
        <p:spPr>
          <a:xfrm rot="5400000">
            <a:off x="2066119" y="6704022"/>
            <a:ext cx="1500198" cy="214314"/>
          </a:xfrm>
          <a:prstGeom prst="rightArrow">
            <a:avLst/>
          </a:prstGeom>
          <a:solidFill>
            <a:srgbClr val="786D5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22" name="Šípka doprava 21"/>
          <p:cNvSpPr/>
          <p:nvPr/>
        </p:nvSpPr>
        <p:spPr>
          <a:xfrm rot="5400000">
            <a:off x="-255616" y="6525427"/>
            <a:ext cx="1857388" cy="214314"/>
          </a:xfrm>
          <a:prstGeom prst="rightArrow">
            <a:avLst/>
          </a:prstGeom>
          <a:solidFill>
            <a:srgbClr val="786D5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23" name="BlokTextu 22"/>
          <p:cNvSpPr txBox="1"/>
          <p:nvPr/>
        </p:nvSpPr>
        <p:spPr>
          <a:xfrm>
            <a:off x="994549" y="5060948"/>
            <a:ext cx="1143008" cy="642942"/>
          </a:xfrm>
          <a:prstGeom prst="rect">
            <a:avLst/>
          </a:prstGeom>
          <a:noFill/>
        </p:spPr>
        <p:txBody>
          <a:bodyPr wrap="square" lIns="39200" tIns="39200" rIns="39200" bIns="39200" rtlCol="0">
            <a:noAutofit/>
          </a:bodyPr>
          <a:lstStyle/>
          <a:p>
            <a:pPr algn="ctr"/>
            <a:r>
              <a:rPr lang="en-US" sz="1700" b="1" smtClean="0">
                <a:solidFill>
                  <a:schemeClr val="accent2">
                    <a:lumMod val="75000"/>
                  </a:schemeClr>
                </a:solidFill>
              </a:rPr>
              <a:t>Priority supply</a:t>
            </a:r>
            <a:endParaRPr lang="sk-SK" sz="1700" b="1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4" name="BlokTextu 23"/>
          <p:cNvSpPr txBox="1"/>
          <p:nvPr/>
        </p:nvSpPr>
        <p:spPr>
          <a:xfrm>
            <a:off x="994549" y="7561278"/>
            <a:ext cx="1285884" cy="642942"/>
          </a:xfrm>
          <a:prstGeom prst="rect">
            <a:avLst/>
          </a:prstGeom>
          <a:noFill/>
        </p:spPr>
        <p:txBody>
          <a:bodyPr wrap="square" lIns="39200" tIns="39200" rIns="39200" bIns="39200" rtlCol="0">
            <a:noAutofit/>
          </a:bodyPr>
          <a:lstStyle/>
          <a:p>
            <a:pPr algn="ctr"/>
            <a:r>
              <a:rPr lang="en-US" sz="1700" b="1" smtClean="0">
                <a:solidFill>
                  <a:schemeClr val="accent2">
                    <a:lumMod val="75000"/>
                  </a:schemeClr>
                </a:solidFill>
              </a:rPr>
              <a:t>Bombard supply routes</a:t>
            </a:r>
            <a:endParaRPr lang="sk-SK" sz="1700" b="1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5" name="BlokTextu 24"/>
          <p:cNvSpPr txBox="1"/>
          <p:nvPr/>
        </p:nvSpPr>
        <p:spPr>
          <a:xfrm>
            <a:off x="3137689" y="3632188"/>
            <a:ext cx="1000132" cy="642942"/>
          </a:xfrm>
          <a:prstGeom prst="rect">
            <a:avLst/>
          </a:prstGeom>
          <a:noFill/>
        </p:spPr>
        <p:txBody>
          <a:bodyPr wrap="square" lIns="39200" tIns="39200" rIns="39200" bIns="39200" rtlCol="0">
            <a:noAutofit/>
          </a:bodyPr>
          <a:lstStyle/>
          <a:p>
            <a:pPr algn="ctr"/>
            <a:r>
              <a:rPr lang="en-US" sz="1700" b="1" smtClean="0">
                <a:solidFill>
                  <a:schemeClr val="accent2">
                    <a:lumMod val="75000"/>
                  </a:schemeClr>
                </a:solidFill>
              </a:rPr>
              <a:t>Industry sabotage</a:t>
            </a:r>
            <a:endParaRPr lang="sk-SK" sz="1700" b="1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6" name="BlokTextu 25"/>
          <p:cNvSpPr txBox="1"/>
          <p:nvPr/>
        </p:nvSpPr>
        <p:spPr>
          <a:xfrm>
            <a:off x="3137689" y="5346700"/>
            <a:ext cx="928694" cy="642942"/>
          </a:xfrm>
          <a:prstGeom prst="rect">
            <a:avLst/>
          </a:prstGeom>
          <a:noFill/>
        </p:spPr>
        <p:txBody>
          <a:bodyPr wrap="square" lIns="39200" tIns="39200" rIns="39200" bIns="39200" rtlCol="0">
            <a:noAutofit/>
          </a:bodyPr>
          <a:lstStyle/>
          <a:p>
            <a:pPr algn="ctr"/>
            <a:r>
              <a:rPr lang="en-US" sz="1700" b="1" smtClean="0">
                <a:solidFill>
                  <a:schemeClr val="accent2">
                    <a:lumMod val="75000"/>
                  </a:schemeClr>
                </a:solidFill>
              </a:rPr>
              <a:t>Saboteur squad</a:t>
            </a:r>
            <a:endParaRPr lang="sk-SK" sz="1700" b="1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7" name="BlokTextu 26"/>
          <p:cNvSpPr txBox="1"/>
          <p:nvPr/>
        </p:nvSpPr>
        <p:spPr>
          <a:xfrm>
            <a:off x="3137689" y="7561278"/>
            <a:ext cx="1357322" cy="642942"/>
          </a:xfrm>
          <a:prstGeom prst="rect">
            <a:avLst/>
          </a:prstGeom>
          <a:noFill/>
        </p:spPr>
        <p:txBody>
          <a:bodyPr wrap="square" lIns="39200" tIns="39200" rIns="39200" bIns="39200" rtlCol="0">
            <a:noAutofit/>
          </a:bodyPr>
          <a:lstStyle/>
          <a:p>
            <a:pPr algn="ctr"/>
            <a:r>
              <a:rPr lang="en-US" sz="1700" b="1" smtClean="0">
                <a:solidFill>
                  <a:schemeClr val="accent2">
                    <a:lumMod val="75000"/>
                  </a:schemeClr>
                </a:solidFill>
              </a:rPr>
              <a:t>Disinformation</a:t>
            </a:r>
            <a:endParaRPr lang="sk-SK" sz="1700" b="1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9" name="Plaketa 28"/>
          <p:cNvSpPr/>
          <p:nvPr/>
        </p:nvSpPr>
        <p:spPr>
          <a:xfrm>
            <a:off x="351607" y="203164"/>
            <a:ext cx="2952000" cy="500066"/>
          </a:xfrm>
          <a:prstGeom prst="plaque">
            <a:avLst>
              <a:gd name="adj" fmla="val 12223"/>
            </a:avLst>
          </a:prstGeom>
          <a:solidFill>
            <a:schemeClr val="bg1">
              <a:alpha val="6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t" anchorCtr="0"/>
          <a:lstStyle/>
          <a:p>
            <a:pPr algn="ctr"/>
            <a:r>
              <a:rPr lang="en-US" b="1" smtClean="0">
                <a:solidFill>
                  <a:schemeClr val="tx1"/>
                </a:solidFill>
              </a:rPr>
              <a:t>Indirect approach strategy</a:t>
            </a:r>
            <a:endParaRPr lang="sk-SK" b="1" smtClean="0">
              <a:solidFill>
                <a:schemeClr val="tx1"/>
              </a:solidFill>
            </a:endParaRPr>
          </a:p>
        </p:txBody>
      </p:sp>
      <p:pic>
        <p:nvPicPr>
          <p:cNvPr id="30" name="Obrázok 29" descr="Indirect_approach_stra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1607" y="774668"/>
            <a:ext cx="2962275" cy="1724025"/>
          </a:xfrm>
          <a:prstGeom prst="rect">
            <a:avLst/>
          </a:prstGeom>
        </p:spPr>
      </p:pic>
      <p:pic>
        <p:nvPicPr>
          <p:cNvPr id="2050" name="Picture 2" descr="C:\!fotky\Doc_2_Ab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3045" y="2917808"/>
            <a:ext cx="600075" cy="600075"/>
          </a:xfrm>
          <a:prstGeom prst="rect">
            <a:avLst/>
          </a:prstGeom>
          <a:noFill/>
        </p:spPr>
      </p:pic>
      <p:pic>
        <p:nvPicPr>
          <p:cNvPr id="2051" name="Picture 3" descr="C:\!fotky\Doc_2_Ab_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3045" y="5060948"/>
            <a:ext cx="600075" cy="600075"/>
          </a:xfrm>
          <a:prstGeom prst="rect">
            <a:avLst/>
          </a:prstGeom>
          <a:noFill/>
        </p:spPr>
      </p:pic>
      <p:pic>
        <p:nvPicPr>
          <p:cNvPr id="2052" name="Picture 4" descr="C:\!fotky\Doc_2_Ab_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3045" y="7561278"/>
            <a:ext cx="600075" cy="600075"/>
          </a:xfrm>
          <a:prstGeom prst="rect">
            <a:avLst/>
          </a:prstGeom>
          <a:noFill/>
        </p:spPr>
      </p:pic>
      <p:pic>
        <p:nvPicPr>
          <p:cNvPr id="2053" name="Picture 5" descr="C:\!fotky\Doc_2_Ab_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94747" y="3632188"/>
            <a:ext cx="600075" cy="600075"/>
          </a:xfrm>
          <a:prstGeom prst="rect">
            <a:avLst/>
          </a:prstGeom>
          <a:noFill/>
        </p:spPr>
      </p:pic>
      <p:pic>
        <p:nvPicPr>
          <p:cNvPr id="2054" name="Picture 6" descr="C:\!fotky\Doc_2_Ab_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94747" y="5346700"/>
            <a:ext cx="600075" cy="600075"/>
          </a:xfrm>
          <a:prstGeom prst="rect">
            <a:avLst/>
          </a:prstGeom>
          <a:noFill/>
        </p:spPr>
      </p:pic>
      <p:pic>
        <p:nvPicPr>
          <p:cNvPr id="2055" name="Picture 7" descr="C:\!fotky\Doc_2_Ab_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94747" y="7561278"/>
            <a:ext cx="600075" cy="600075"/>
          </a:xfrm>
          <a:prstGeom prst="rect">
            <a:avLst/>
          </a:prstGeom>
          <a:noFill/>
        </p:spPr>
      </p:pic>
      <p:sp>
        <p:nvSpPr>
          <p:cNvPr id="31" name="Šípka doprava 30"/>
          <p:cNvSpPr/>
          <p:nvPr/>
        </p:nvSpPr>
        <p:spPr>
          <a:xfrm rot="5400000">
            <a:off x="-77021" y="4203692"/>
            <a:ext cx="1500198" cy="214314"/>
          </a:xfrm>
          <a:prstGeom prst="rightArrow">
            <a:avLst/>
          </a:prstGeom>
          <a:solidFill>
            <a:srgbClr val="786D5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32" name="Šípka doprava 31"/>
          <p:cNvSpPr/>
          <p:nvPr/>
        </p:nvSpPr>
        <p:spPr>
          <a:xfrm rot="5400000">
            <a:off x="2280433" y="4703758"/>
            <a:ext cx="1071570" cy="214314"/>
          </a:xfrm>
          <a:prstGeom prst="rightArrow">
            <a:avLst/>
          </a:prstGeom>
          <a:solidFill>
            <a:srgbClr val="786D5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BlokTextu 33"/>
          <p:cNvSpPr txBox="1"/>
          <p:nvPr/>
        </p:nvSpPr>
        <p:spPr>
          <a:xfrm>
            <a:off x="1041847" y="3632188"/>
            <a:ext cx="1071570" cy="642942"/>
          </a:xfrm>
          <a:prstGeom prst="rect">
            <a:avLst/>
          </a:prstGeom>
          <a:noFill/>
        </p:spPr>
        <p:txBody>
          <a:bodyPr wrap="square" lIns="39200" tIns="39200" rIns="39200" bIns="39200" rtlCol="0">
            <a:noAutofit/>
          </a:bodyPr>
          <a:lstStyle/>
          <a:p>
            <a:pPr algn="ctr"/>
            <a:r>
              <a:rPr lang="en-US" sz="1700" b="1" smtClean="0">
                <a:solidFill>
                  <a:schemeClr val="accent2">
                    <a:lumMod val="75000"/>
                  </a:schemeClr>
                </a:solidFill>
              </a:rPr>
              <a:t>Carefull positioning</a:t>
            </a:r>
            <a:endParaRPr lang="sk-SK" sz="1700" b="1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9" name="Šípka doprava 18"/>
          <p:cNvSpPr/>
          <p:nvPr/>
        </p:nvSpPr>
        <p:spPr>
          <a:xfrm rot="5400000">
            <a:off x="2066119" y="4203692"/>
            <a:ext cx="1500198" cy="214314"/>
          </a:xfrm>
          <a:prstGeom prst="rightArrow">
            <a:avLst/>
          </a:prstGeom>
          <a:solidFill>
            <a:srgbClr val="786D5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22" name="Šípka doprava 21"/>
          <p:cNvSpPr/>
          <p:nvPr/>
        </p:nvSpPr>
        <p:spPr>
          <a:xfrm rot="5400000">
            <a:off x="1708929" y="6704022"/>
            <a:ext cx="2214578" cy="214314"/>
          </a:xfrm>
          <a:prstGeom prst="rightArrow">
            <a:avLst/>
          </a:prstGeom>
          <a:solidFill>
            <a:srgbClr val="786D5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23" name="BlokTextu 22"/>
          <p:cNvSpPr txBox="1"/>
          <p:nvPr/>
        </p:nvSpPr>
        <p:spPr>
          <a:xfrm>
            <a:off x="994549" y="5346700"/>
            <a:ext cx="1285884" cy="642942"/>
          </a:xfrm>
          <a:prstGeom prst="rect">
            <a:avLst/>
          </a:prstGeom>
          <a:noFill/>
        </p:spPr>
        <p:txBody>
          <a:bodyPr wrap="square" lIns="39200" tIns="39200" rIns="39200" bIns="39200" rtlCol="0">
            <a:noAutofit/>
          </a:bodyPr>
          <a:lstStyle/>
          <a:p>
            <a:pPr algn="ctr"/>
            <a:r>
              <a:rPr lang="en-US" sz="1700" b="1" smtClean="0">
                <a:solidFill>
                  <a:schemeClr val="accent2">
                    <a:lumMod val="75000"/>
                  </a:schemeClr>
                </a:solidFill>
              </a:rPr>
              <a:t>17cm off-map barrage</a:t>
            </a:r>
            <a:endParaRPr lang="sk-SK" sz="1700" b="1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4" name="BlokTextu 23"/>
          <p:cNvSpPr txBox="1"/>
          <p:nvPr/>
        </p:nvSpPr>
        <p:spPr>
          <a:xfrm>
            <a:off x="994549" y="7405597"/>
            <a:ext cx="1285884" cy="642942"/>
          </a:xfrm>
          <a:prstGeom prst="rect">
            <a:avLst/>
          </a:prstGeom>
          <a:noFill/>
        </p:spPr>
        <p:txBody>
          <a:bodyPr wrap="square" lIns="39200" tIns="39200" rIns="39200" bIns="39200" rtlCol="0">
            <a:noAutofit/>
          </a:bodyPr>
          <a:lstStyle/>
          <a:p>
            <a:pPr algn="ctr"/>
            <a:r>
              <a:rPr lang="en-US" sz="1700" b="1" smtClean="0">
                <a:solidFill>
                  <a:schemeClr val="accent2">
                    <a:lumMod val="75000"/>
                  </a:schemeClr>
                </a:solidFill>
              </a:rPr>
              <a:t>Sturmpanzer IV</a:t>
            </a:r>
            <a:endParaRPr lang="sk-SK" sz="1700" b="1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5" name="BlokTextu 24"/>
          <p:cNvSpPr txBox="1"/>
          <p:nvPr/>
        </p:nvSpPr>
        <p:spPr>
          <a:xfrm>
            <a:off x="3137689" y="2917808"/>
            <a:ext cx="1000132" cy="642942"/>
          </a:xfrm>
          <a:prstGeom prst="rect">
            <a:avLst/>
          </a:prstGeom>
          <a:noFill/>
        </p:spPr>
        <p:txBody>
          <a:bodyPr wrap="square" lIns="39200" tIns="39200" rIns="39200" bIns="39200" rtlCol="0">
            <a:noAutofit/>
          </a:bodyPr>
          <a:lstStyle/>
          <a:p>
            <a:pPr algn="ctr"/>
            <a:r>
              <a:rPr lang="en-US" sz="1700" b="1" smtClean="0">
                <a:solidFill>
                  <a:schemeClr val="accent2">
                    <a:lumMod val="75000"/>
                  </a:schemeClr>
                </a:solidFill>
              </a:rPr>
              <a:t>Rugged defense</a:t>
            </a:r>
            <a:endParaRPr lang="sk-SK" sz="1700" b="1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6" name="BlokTextu 25"/>
          <p:cNvSpPr txBox="1"/>
          <p:nvPr/>
        </p:nvSpPr>
        <p:spPr>
          <a:xfrm>
            <a:off x="3137689" y="5060948"/>
            <a:ext cx="1000132" cy="642942"/>
          </a:xfrm>
          <a:prstGeom prst="rect">
            <a:avLst/>
          </a:prstGeom>
          <a:noFill/>
        </p:spPr>
        <p:txBody>
          <a:bodyPr wrap="square" lIns="39200" tIns="39200" rIns="39200" bIns="39200" rtlCol="0">
            <a:noAutofit/>
          </a:bodyPr>
          <a:lstStyle/>
          <a:p>
            <a:pPr algn="ctr"/>
            <a:r>
              <a:rPr lang="en-US" sz="1700" b="1" smtClean="0">
                <a:solidFill>
                  <a:schemeClr val="accent2">
                    <a:lumMod val="75000"/>
                  </a:schemeClr>
                </a:solidFill>
              </a:rPr>
              <a:t>Ambush</a:t>
            </a:r>
            <a:endParaRPr lang="sk-SK" sz="1700" b="1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7" name="BlokTextu 26"/>
          <p:cNvSpPr txBox="1"/>
          <p:nvPr/>
        </p:nvSpPr>
        <p:spPr>
          <a:xfrm>
            <a:off x="3137689" y="7918468"/>
            <a:ext cx="1357322" cy="642942"/>
          </a:xfrm>
          <a:prstGeom prst="rect">
            <a:avLst/>
          </a:prstGeom>
          <a:noFill/>
        </p:spPr>
        <p:txBody>
          <a:bodyPr wrap="square" lIns="39200" tIns="39200" rIns="39200" bIns="39200" rtlCol="0">
            <a:noAutofit/>
          </a:bodyPr>
          <a:lstStyle/>
          <a:p>
            <a:pPr algn="ctr"/>
            <a:r>
              <a:rPr lang="en-US" sz="1700" b="1" smtClean="0">
                <a:solidFill>
                  <a:schemeClr val="accent2">
                    <a:lumMod val="75000"/>
                  </a:schemeClr>
                </a:solidFill>
              </a:rPr>
              <a:t>Elefant heavy AT gun</a:t>
            </a:r>
            <a:endParaRPr lang="sk-SK" sz="1700" b="1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9" name="Plaketa 28"/>
          <p:cNvSpPr/>
          <p:nvPr/>
        </p:nvSpPr>
        <p:spPr>
          <a:xfrm>
            <a:off x="351607" y="203164"/>
            <a:ext cx="2952000" cy="500066"/>
          </a:xfrm>
          <a:prstGeom prst="plaque">
            <a:avLst>
              <a:gd name="adj" fmla="val 12223"/>
            </a:avLst>
          </a:prstGeom>
          <a:solidFill>
            <a:schemeClr val="bg1">
              <a:alpha val="6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t" anchorCtr="0"/>
          <a:lstStyle/>
          <a:p>
            <a:pPr algn="ctr"/>
            <a:r>
              <a:rPr lang="en-US" b="1" smtClean="0">
                <a:solidFill>
                  <a:schemeClr val="tx1"/>
                </a:solidFill>
              </a:rPr>
              <a:t>Holding ground strategy</a:t>
            </a:r>
            <a:endParaRPr lang="sk-SK" b="1" smtClean="0">
              <a:solidFill>
                <a:schemeClr val="tx1"/>
              </a:solidFill>
            </a:endParaRPr>
          </a:p>
        </p:txBody>
      </p:sp>
      <p:sp>
        <p:nvSpPr>
          <p:cNvPr id="31" name="Šípka doprava 30"/>
          <p:cNvSpPr/>
          <p:nvPr/>
        </p:nvSpPr>
        <p:spPr>
          <a:xfrm rot="5400000">
            <a:off x="-77021" y="6608444"/>
            <a:ext cx="1500198" cy="214314"/>
          </a:xfrm>
          <a:prstGeom prst="rightArrow">
            <a:avLst/>
          </a:prstGeom>
          <a:solidFill>
            <a:srgbClr val="786D5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pic>
        <p:nvPicPr>
          <p:cNvPr id="28" name="Obrázok 27" descr="Holding_ground_stra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1607" y="774668"/>
            <a:ext cx="2962275" cy="1724025"/>
          </a:xfrm>
          <a:prstGeom prst="rect">
            <a:avLst/>
          </a:prstGeom>
        </p:spPr>
      </p:pic>
      <p:pic>
        <p:nvPicPr>
          <p:cNvPr id="3075" name="Picture 3" descr="C:\!fotky\Doc_3_Ab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4474" y="5346700"/>
            <a:ext cx="600075" cy="600075"/>
          </a:xfrm>
          <a:prstGeom prst="rect">
            <a:avLst/>
          </a:prstGeom>
          <a:noFill/>
        </p:spPr>
      </p:pic>
      <p:pic>
        <p:nvPicPr>
          <p:cNvPr id="3076" name="Picture 4" descr="C:\!fotky\Doc_3_Ab_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3045" y="3632188"/>
            <a:ext cx="600075" cy="600075"/>
          </a:xfrm>
          <a:prstGeom prst="rect">
            <a:avLst/>
          </a:prstGeom>
          <a:noFill/>
        </p:spPr>
      </p:pic>
      <p:pic>
        <p:nvPicPr>
          <p:cNvPr id="3077" name="Picture 5" descr="C:\!fotky\Doc_3_Ab_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94747" y="2917808"/>
            <a:ext cx="600075" cy="600075"/>
          </a:xfrm>
          <a:prstGeom prst="rect">
            <a:avLst/>
          </a:prstGeom>
          <a:noFill/>
        </p:spPr>
      </p:pic>
      <p:pic>
        <p:nvPicPr>
          <p:cNvPr id="3078" name="Picture 6" descr="C:\!fotky\Doc_3_Ab_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94747" y="5060948"/>
            <a:ext cx="600075" cy="600075"/>
          </a:xfrm>
          <a:prstGeom prst="rect">
            <a:avLst/>
          </a:prstGeom>
          <a:noFill/>
        </p:spPr>
      </p:pic>
      <p:pic>
        <p:nvPicPr>
          <p:cNvPr id="3079" name="Picture 7" descr="C:\!fotky\Doc_3_Ab_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94747" y="7918468"/>
            <a:ext cx="600075" cy="600075"/>
          </a:xfrm>
          <a:prstGeom prst="rect">
            <a:avLst/>
          </a:prstGeom>
          <a:noFill/>
        </p:spPr>
      </p:pic>
      <p:sp>
        <p:nvSpPr>
          <p:cNvPr id="33" name="Šípka doprava 32"/>
          <p:cNvSpPr/>
          <p:nvPr/>
        </p:nvSpPr>
        <p:spPr>
          <a:xfrm rot="5400000">
            <a:off x="137293" y="2989246"/>
            <a:ext cx="1071570" cy="214314"/>
          </a:xfrm>
          <a:prstGeom prst="rightArrow">
            <a:avLst/>
          </a:prstGeom>
          <a:solidFill>
            <a:srgbClr val="786D5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35" name="Šípka doprava 34"/>
          <p:cNvSpPr/>
          <p:nvPr/>
        </p:nvSpPr>
        <p:spPr>
          <a:xfrm rot="5400000">
            <a:off x="2637623" y="2632056"/>
            <a:ext cx="357190" cy="214314"/>
          </a:xfrm>
          <a:prstGeom prst="rightArrow">
            <a:avLst/>
          </a:prstGeom>
          <a:solidFill>
            <a:srgbClr val="786D5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pic>
        <p:nvPicPr>
          <p:cNvPr id="30" name="Obrázok 29" descr="Doc_3_Ab_3b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23045" y="7477035"/>
            <a:ext cx="600075" cy="600075"/>
          </a:xfrm>
          <a:prstGeom prst="rect">
            <a:avLst/>
          </a:prstGeom>
        </p:spPr>
      </p:pic>
      <p:sp>
        <p:nvSpPr>
          <p:cNvPr id="32" name="Šípka doprava 31"/>
          <p:cNvSpPr/>
          <p:nvPr/>
        </p:nvSpPr>
        <p:spPr>
          <a:xfrm rot="5400000">
            <a:off x="137293" y="4703758"/>
            <a:ext cx="1071570" cy="214314"/>
          </a:xfrm>
          <a:prstGeom prst="rightArrow">
            <a:avLst/>
          </a:prstGeom>
          <a:solidFill>
            <a:srgbClr val="786D5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BlokTextu 33"/>
          <p:cNvSpPr txBox="1"/>
          <p:nvPr/>
        </p:nvSpPr>
        <p:spPr>
          <a:xfrm>
            <a:off x="208731" y="3489312"/>
            <a:ext cx="1071570" cy="642942"/>
          </a:xfrm>
          <a:prstGeom prst="rect">
            <a:avLst/>
          </a:prstGeom>
          <a:noFill/>
        </p:spPr>
        <p:txBody>
          <a:bodyPr wrap="square" lIns="39200" tIns="39200" rIns="39200" bIns="39200" rtlCol="0">
            <a:noAutofit/>
          </a:bodyPr>
          <a:lstStyle/>
          <a:p>
            <a:pPr algn="ctr"/>
            <a:r>
              <a:rPr lang="en-US" sz="1700" b="1" smtClean="0">
                <a:solidFill>
                  <a:schemeClr val="accent2">
                    <a:lumMod val="75000"/>
                  </a:schemeClr>
                </a:solidFill>
              </a:rPr>
              <a:t>Me109G-6 cover</a:t>
            </a:r>
            <a:endParaRPr lang="sk-SK" sz="1700" b="1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3" name="BlokTextu 22"/>
          <p:cNvSpPr txBox="1"/>
          <p:nvPr/>
        </p:nvSpPr>
        <p:spPr>
          <a:xfrm>
            <a:off x="1566053" y="3489312"/>
            <a:ext cx="1143008" cy="642942"/>
          </a:xfrm>
          <a:prstGeom prst="rect">
            <a:avLst/>
          </a:prstGeom>
          <a:noFill/>
        </p:spPr>
        <p:txBody>
          <a:bodyPr wrap="square" lIns="39200" tIns="39200" rIns="39200" bIns="39200" rtlCol="0">
            <a:noAutofit/>
          </a:bodyPr>
          <a:lstStyle/>
          <a:p>
            <a:pPr algn="ctr"/>
            <a:r>
              <a:rPr lang="en-US" sz="1700" b="1" smtClean="0">
                <a:solidFill>
                  <a:schemeClr val="accent2">
                    <a:lumMod val="75000"/>
                  </a:schemeClr>
                </a:solidFill>
              </a:rPr>
              <a:t>JU87D Stuka strike</a:t>
            </a:r>
            <a:endParaRPr lang="sk-SK" sz="1700" b="1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4" name="BlokTextu 23"/>
          <p:cNvSpPr txBox="1"/>
          <p:nvPr/>
        </p:nvSpPr>
        <p:spPr>
          <a:xfrm>
            <a:off x="3137689" y="3489312"/>
            <a:ext cx="928694" cy="642942"/>
          </a:xfrm>
          <a:prstGeom prst="rect">
            <a:avLst/>
          </a:prstGeom>
          <a:noFill/>
        </p:spPr>
        <p:txBody>
          <a:bodyPr wrap="square" lIns="39200" tIns="39200" rIns="39200" bIns="39200" rtlCol="0">
            <a:noAutofit/>
          </a:bodyPr>
          <a:lstStyle/>
          <a:p>
            <a:pPr algn="ctr"/>
            <a:r>
              <a:rPr lang="en-US" sz="1700" b="1" smtClean="0">
                <a:solidFill>
                  <a:schemeClr val="accent2">
                    <a:lumMod val="75000"/>
                  </a:schemeClr>
                </a:solidFill>
              </a:rPr>
              <a:t>Artillery spotter</a:t>
            </a:r>
            <a:endParaRPr lang="sk-SK" sz="1700" b="1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5" name="BlokTextu 24"/>
          <p:cNvSpPr txBox="1"/>
          <p:nvPr/>
        </p:nvSpPr>
        <p:spPr>
          <a:xfrm>
            <a:off x="208731" y="4989510"/>
            <a:ext cx="1071570" cy="642942"/>
          </a:xfrm>
          <a:prstGeom prst="rect">
            <a:avLst/>
          </a:prstGeom>
          <a:noFill/>
        </p:spPr>
        <p:txBody>
          <a:bodyPr wrap="square" lIns="39200" tIns="39200" rIns="39200" bIns="39200" rtlCol="0">
            <a:noAutofit/>
          </a:bodyPr>
          <a:lstStyle/>
          <a:p>
            <a:pPr algn="ctr"/>
            <a:r>
              <a:rPr lang="en-US" sz="1700" b="1" smtClean="0">
                <a:solidFill>
                  <a:schemeClr val="accent2">
                    <a:lumMod val="75000"/>
                  </a:schemeClr>
                </a:solidFill>
              </a:rPr>
              <a:t>Medical evacuation</a:t>
            </a:r>
            <a:endParaRPr lang="sk-SK" sz="1700" b="1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6" name="BlokTextu 25"/>
          <p:cNvSpPr txBox="1"/>
          <p:nvPr/>
        </p:nvSpPr>
        <p:spPr>
          <a:xfrm>
            <a:off x="1566053" y="4989510"/>
            <a:ext cx="1285884" cy="642942"/>
          </a:xfrm>
          <a:prstGeom prst="rect">
            <a:avLst/>
          </a:prstGeom>
          <a:noFill/>
        </p:spPr>
        <p:txBody>
          <a:bodyPr wrap="square" lIns="39200" tIns="39200" rIns="39200" bIns="39200" rtlCol="0">
            <a:noAutofit/>
          </a:bodyPr>
          <a:lstStyle/>
          <a:p>
            <a:pPr algn="ctr"/>
            <a:r>
              <a:rPr lang="en-US" sz="1700" b="1" smtClean="0">
                <a:solidFill>
                  <a:schemeClr val="accent2">
                    <a:lumMod val="75000"/>
                  </a:schemeClr>
                </a:solidFill>
              </a:rPr>
              <a:t>Flakpanzer 38</a:t>
            </a:r>
            <a:endParaRPr lang="sk-SK" sz="1700" b="1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7" name="BlokTextu 26"/>
          <p:cNvSpPr txBox="1"/>
          <p:nvPr/>
        </p:nvSpPr>
        <p:spPr>
          <a:xfrm>
            <a:off x="2923375" y="4989510"/>
            <a:ext cx="1357322" cy="642942"/>
          </a:xfrm>
          <a:prstGeom prst="rect">
            <a:avLst/>
          </a:prstGeom>
          <a:noFill/>
        </p:spPr>
        <p:txBody>
          <a:bodyPr wrap="square" lIns="39200" tIns="39200" rIns="39200" bIns="39200" rtlCol="0">
            <a:noAutofit/>
          </a:bodyPr>
          <a:lstStyle/>
          <a:p>
            <a:pPr algn="ctr"/>
            <a:r>
              <a:rPr lang="en-US" sz="1700" b="1" smtClean="0">
                <a:solidFill>
                  <a:schemeClr val="accent2">
                    <a:lumMod val="75000"/>
                  </a:schemeClr>
                </a:solidFill>
              </a:rPr>
              <a:t>Air supply chain</a:t>
            </a:r>
            <a:endParaRPr lang="sk-SK" sz="1700" b="1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9" name="Plaketa 28"/>
          <p:cNvSpPr/>
          <p:nvPr/>
        </p:nvSpPr>
        <p:spPr>
          <a:xfrm>
            <a:off x="351607" y="203164"/>
            <a:ext cx="2952000" cy="500066"/>
          </a:xfrm>
          <a:prstGeom prst="plaque">
            <a:avLst>
              <a:gd name="adj" fmla="val 12223"/>
            </a:avLst>
          </a:prstGeom>
          <a:solidFill>
            <a:schemeClr val="bg1">
              <a:alpha val="6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t" anchorCtr="0"/>
          <a:lstStyle/>
          <a:p>
            <a:pPr algn="ctr"/>
            <a:r>
              <a:rPr lang="en-US" b="1" smtClean="0">
                <a:solidFill>
                  <a:schemeClr val="tx1"/>
                </a:solidFill>
              </a:rPr>
              <a:t>Luftwaffe doctrine</a:t>
            </a:r>
            <a:endParaRPr lang="sk-SK" b="1" smtClean="0">
              <a:solidFill>
                <a:schemeClr val="tx1"/>
              </a:solidFill>
            </a:endParaRPr>
          </a:p>
        </p:txBody>
      </p:sp>
      <p:pic>
        <p:nvPicPr>
          <p:cNvPr id="20" name="Obrázok 19" descr="Luftwaffe_stra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1607" y="774668"/>
            <a:ext cx="2962275" cy="1724025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1607" y="2703494"/>
            <a:ext cx="8001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0367" y="2703494"/>
            <a:ext cx="8001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9127" y="2703494"/>
            <a:ext cx="8001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1607" y="4203692"/>
            <a:ext cx="8001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80367" y="4203692"/>
            <a:ext cx="8001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09127" y="4203692"/>
            <a:ext cx="8001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Rovná spojovacia šípka 4"/>
          <p:cNvCxnSpPr/>
          <p:nvPr/>
        </p:nvCxnSpPr>
        <p:spPr>
          <a:xfrm rot="5400000">
            <a:off x="-147665" y="1202502"/>
            <a:ext cx="1000132" cy="1588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aoblený obdĺžnik 20"/>
          <p:cNvSpPr/>
          <p:nvPr/>
        </p:nvSpPr>
        <p:spPr>
          <a:xfrm>
            <a:off x="208731" y="1703362"/>
            <a:ext cx="4214842" cy="428628"/>
          </a:xfrm>
          <a:prstGeom prst="roundRect">
            <a:avLst>
              <a:gd name="adj" fmla="val 3738"/>
            </a:avLst>
          </a:prstGeom>
          <a:solidFill>
            <a:schemeClr val="bg1">
              <a:alpha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t" anchorCtr="0"/>
          <a:lstStyle/>
          <a:p>
            <a:pPr algn="ctr"/>
            <a:r>
              <a:rPr lang="en-US" sz="1700" b="1" smtClean="0">
                <a:solidFill>
                  <a:schemeClr val="tx1"/>
                </a:solidFill>
              </a:rPr>
              <a:t>Tier1 - </a:t>
            </a:r>
            <a:r>
              <a:rPr lang="en-US" sz="1700" b="1" smtClean="0">
                <a:solidFill>
                  <a:schemeClr val="tx1"/>
                </a:solidFill>
              </a:rPr>
              <a:t>Barbarossa</a:t>
            </a:r>
            <a:endParaRPr lang="en-US" sz="1700" b="1" smtClean="0">
              <a:solidFill>
                <a:schemeClr val="tx1"/>
              </a:solidFill>
            </a:endParaRPr>
          </a:p>
        </p:txBody>
      </p:sp>
      <p:sp>
        <p:nvSpPr>
          <p:cNvPr id="36" name="BlokTextu 35"/>
          <p:cNvSpPr txBox="1"/>
          <p:nvPr/>
        </p:nvSpPr>
        <p:spPr>
          <a:xfrm>
            <a:off x="423045" y="631792"/>
            <a:ext cx="1214446" cy="714380"/>
          </a:xfrm>
          <a:prstGeom prst="rect">
            <a:avLst/>
          </a:prstGeom>
          <a:noFill/>
        </p:spPr>
        <p:txBody>
          <a:bodyPr wrap="square" lIns="39200" tIns="39200" rIns="39200" bIns="39200" rtlCol="0">
            <a:noAutofit/>
          </a:bodyPr>
          <a:lstStyle/>
          <a:p>
            <a:r>
              <a:rPr lang="en-US" sz="1400" b="1" smtClean="0"/>
              <a:t>Send light  support</a:t>
            </a:r>
          </a:p>
          <a:p>
            <a:r>
              <a:rPr lang="en-US" sz="1400" b="1" smtClean="0">
                <a:solidFill>
                  <a:schemeClr val="accent1">
                    <a:lumMod val="75000"/>
                  </a:schemeClr>
                </a:solidFill>
              </a:rPr>
              <a:t>200 MP </a:t>
            </a:r>
            <a:r>
              <a:rPr lang="en-US" sz="1400" b="1" smtClean="0">
                <a:solidFill>
                  <a:schemeClr val="accent5">
                    <a:lumMod val="75000"/>
                  </a:schemeClr>
                </a:solidFill>
              </a:rPr>
              <a:t>10 Fuel</a:t>
            </a:r>
            <a:endParaRPr lang="sk-SK" sz="1400" b="1"/>
          </a:p>
        </p:txBody>
      </p:sp>
      <p:sp>
        <p:nvSpPr>
          <p:cNvPr id="37" name="BlokTextu 36"/>
          <p:cNvSpPr txBox="1"/>
          <p:nvPr/>
        </p:nvSpPr>
        <p:spPr>
          <a:xfrm>
            <a:off x="1851805" y="631792"/>
            <a:ext cx="1214446" cy="714380"/>
          </a:xfrm>
          <a:prstGeom prst="rect">
            <a:avLst/>
          </a:prstGeom>
          <a:noFill/>
        </p:spPr>
        <p:txBody>
          <a:bodyPr wrap="square" lIns="39200" tIns="39200" rIns="39200" bIns="39200" rtlCol="0">
            <a:noAutofit/>
          </a:bodyPr>
          <a:lstStyle/>
          <a:p>
            <a:r>
              <a:rPr lang="en-US" sz="1400" b="1" smtClean="0"/>
              <a:t>Send medium  support</a:t>
            </a:r>
          </a:p>
          <a:p>
            <a:r>
              <a:rPr lang="en-US" sz="1400" b="1" smtClean="0">
                <a:solidFill>
                  <a:schemeClr val="accent1">
                    <a:lumMod val="75000"/>
                  </a:schemeClr>
                </a:solidFill>
              </a:rPr>
              <a:t>200 </a:t>
            </a:r>
            <a:r>
              <a:rPr lang="en-US" sz="1400" b="1" smtClean="0">
                <a:solidFill>
                  <a:schemeClr val="accent1">
                    <a:lumMod val="75000"/>
                  </a:schemeClr>
                </a:solidFill>
              </a:rPr>
              <a:t>MP </a:t>
            </a:r>
            <a:r>
              <a:rPr lang="en-US" sz="1400" b="1" smtClean="0">
                <a:solidFill>
                  <a:schemeClr val="accent5">
                    <a:lumMod val="75000"/>
                  </a:schemeClr>
                </a:solidFill>
              </a:rPr>
              <a:t>20 </a:t>
            </a:r>
            <a:r>
              <a:rPr lang="en-US" sz="1400" b="1" smtClean="0">
                <a:solidFill>
                  <a:schemeClr val="accent5">
                    <a:lumMod val="75000"/>
                  </a:schemeClr>
                </a:solidFill>
              </a:rPr>
              <a:t>Fuel</a:t>
            </a:r>
            <a:endParaRPr lang="sk-SK" sz="1400" b="1"/>
          </a:p>
        </p:txBody>
      </p:sp>
      <p:sp>
        <p:nvSpPr>
          <p:cNvPr id="38" name="BlokTextu 37"/>
          <p:cNvSpPr txBox="1"/>
          <p:nvPr/>
        </p:nvSpPr>
        <p:spPr>
          <a:xfrm>
            <a:off x="3280565" y="631792"/>
            <a:ext cx="1214446" cy="928694"/>
          </a:xfrm>
          <a:prstGeom prst="rect">
            <a:avLst/>
          </a:prstGeom>
          <a:noFill/>
        </p:spPr>
        <p:txBody>
          <a:bodyPr wrap="square" lIns="39200" tIns="39200" rIns="39200" bIns="39200" rtlCol="0">
            <a:noAutofit/>
          </a:bodyPr>
          <a:lstStyle/>
          <a:p>
            <a:r>
              <a:rPr lang="en-US" sz="1400" b="1" smtClean="0"/>
              <a:t>Send heavy  support</a:t>
            </a:r>
          </a:p>
          <a:p>
            <a:r>
              <a:rPr lang="en-US" sz="1400" b="1" smtClean="0">
                <a:solidFill>
                  <a:schemeClr val="accent1">
                    <a:lumMod val="75000"/>
                  </a:schemeClr>
                </a:solidFill>
              </a:rPr>
              <a:t>200 </a:t>
            </a:r>
            <a:r>
              <a:rPr lang="en-US" sz="1400" b="1" smtClean="0">
                <a:solidFill>
                  <a:schemeClr val="accent1">
                    <a:lumMod val="75000"/>
                  </a:schemeClr>
                </a:solidFill>
              </a:rPr>
              <a:t>MP </a:t>
            </a:r>
            <a:r>
              <a:rPr lang="en-US" sz="1400" b="1" smtClean="0">
                <a:solidFill>
                  <a:schemeClr val="accent5">
                    <a:lumMod val="75000"/>
                  </a:schemeClr>
                </a:solidFill>
              </a:rPr>
              <a:t>25 Fuel</a:t>
            </a:r>
          </a:p>
          <a:p>
            <a:r>
              <a:rPr lang="en-US" sz="1400" b="1" smtClean="0">
                <a:solidFill>
                  <a:schemeClr val="accent2">
                    <a:lumMod val="75000"/>
                  </a:schemeClr>
                </a:solidFill>
              </a:rPr>
              <a:t>50 </a:t>
            </a:r>
            <a:r>
              <a:rPr lang="en-US" sz="1400" b="1" smtClean="0">
                <a:solidFill>
                  <a:schemeClr val="accent2">
                    <a:lumMod val="75000"/>
                  </a:schemeClr>
                </a:solidFill>
              </a:rPr>
              <a:t>Ammo</a:t>
            </a:r>
            <a:endParaRPr lang="sk-SK" sz="1400" b="1"/>
          </a:p>
        </p:txBody>
      </p:sp>
      <p:cxnSp>
        <p:nvCxnSpPr>
          <p:cNvPr id="39" name="Rovná spojovacia šípka 38"/>
          <p:cNvCxnSpPr/>
          <p:nvPr/>
        </p:nvCxnSpPr>
        <p:spPr>
          <a:xfrm rot="5400000">
            <a:off x="1281095" y="1202502"/>
            <a:ext cx="1000132" cy="158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Rovná spojovacia šípka 42"/>
          <p:cNvCxnSpPr/>
          <p:nvPr/>
        </p:nvCxnSpPr>
        <p:spPr>
          <a:xfrm rot="5400000">
            <a:off x="2709855" y="1202502"/>
            <a:ext cx="1000132" cy="1588"/>
          </a:xfrm>
          <a:prstGeom prst="straightConnector1">
            <a:avLst/>
          </a:prstGeom>
          <a:ln w="76200">
            <a:solidFill>
              <a:schemeClr val="tx1"/>
            </a:solidFill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Zaoblený obdĺžnik 60"/>
          <p:cNvSpPr/>
          <p:nvPr/>
        </p:nvSpPr>
        <p:spPr>
          <a:xfrm>
            <a:off x="208731" y="203164"/>
            <a:ext cx="4214842" cy="428628"/>
          </a:xfrm>
          <a:prstGeom prst="roundRect">
            <a:avLst>
              <a:gd name="adj" fmla="val 3738"/>
            </a:avLst>
          </a:prstGeom>
          <a:solidFill>
            <a:schemeClr val="bg1">
              <a:alpha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t" anchorCtr="0"/>
          <a:lstStyle/>
          <a:p>
            <a:pPr algn="ctr"/>
            <a:r>
              <a:rPr lang="en-US" sz="1700" b="1" smtClean="0">
                <a:solidFill>
                  <a:schemeClr val="tx1"/>
                </a:solidFill>
              </a:rPr>
              <a:t>Tier0 </a:t>
            </a:r>
            <a:r>
              <a:rPr lang="en-US" sz="1700" b="1" smtClean="0">
                <a:solidFill>
                  <a:schemeClr val="tx1"/>
                </a:solidFill>
              </a:rPr>
              <a:t>- </a:t>
            </a:r>
            <a:r>
              <a:rPr lang="en-US" sz="1700" b="1" smtClean="0">
                <a:solidFill>
                  <a:schemeClr val="tx1"/>
                </a:solidFill>
              </a:rPr>
              <a:t>Game start</a:t>
            </a:r>
            <a:endParaRPr lang="en-US" sz="1700" b="1" smtClean="0">
              <a:solidFill>
                <a:schemeClr val="tx1"/>
              </a:solidFill>
            </a:endParaRPr>
          </a:p>
        </p:txBody>
      </p:sp>
      <p:cxnSp>
        <p:nvCxnSpPr>
          <p:cNvPr id="62" name="Rovná spojovacia šípka 61"/>
          <p:cNvCxnSpPr/>
          <p:nvPr/>
        </p:nvCxnSpPr>
        <p:spPr>
          <a:xfrm rot="5400000">
            <a:off x="-147665" y="2774138"/>
            <a:ext cx="1000132" cy="1588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BlokTextu 62"/>
          <p:cNvSpPr txBox="1"/>
          <p:nvPr/>
        </p:nvSpPr>
        <p:spPr>
          <a:xfrm>
            <a:off x="423045" y="2203428"/>
            <a:ext cx="1214446" cy="714380"/>
          </a:xfrm>
          <a:prstGeom prst="rect">
            <a:avLst/>
          </a:prstGeom>
          <a:noFill/>
        </p:spPr>
        <p:txBody>
          <a:bodyPr wrap="square" lIns="39200" tIns="39200" rIns="39200" bIns="39200" rtlCol="0">
            <a:noAutofit/>
          </a:bodyPr>
          <a:lstStyle/>
          <a:p>
            <a:r>
              <a:rPr lang="en-US" sz="1400" b="1" smtClean="0"/>
              <a:t>Send light  support</a:t>
            </a:r>
          </a:p>
          <a:p>
            <a:r>
              <a:rPr lang="en-US" sz="1400" b="1" smtClean="0">
                <a:solidFill>
                  <a:schemeClr val="accent1">
                    <a:lumMod val="75000"/>
                  </a:schemeClr>
                </a:solidFill>
              </a:rPr>
              <a:t>200 </a:t>
            </a:r>
            <a:r>
              <a:rPr lang="en-US" sz="1400" b="1" smtClean="0">
                <a:solidFill>
                  <a:schemeClr val="accent1">
                    <a:lumMod val="75000"/>
                  </a:schemeClr>
                </a:solidFill>
              </a:rPr>
              <a:t>MP </a:t>
            </a:r>
            <a:r>
              <a:rPr lang="en-US" sz="1400" b="1" smtClean="0">
                <a:solidFill>
                  <a:schemeClr val="accent5">
                    <a:lumMod val="75000"/>
                  </a:schemeClr>
                </a:solidFill>
              </a:rPr>
              <a:t>25 </a:t>
            </a:r>
            <a:r>
              <a:rPr lang="en-US" sz="1400" b="1" smtClean="0">
                <a:solidFill>
                  <a:schemeClr val="accent5">
                    <a:lumMod val="75000"/>
                  </a:schemeClr>
                </a:solidFill>
              </a:rPr>
              <a:t>Fuel</a:t>
            </a:r>
            <a:endParaRPr lang="sk-SK" sz="1400" b="1"/>
          </a:p>
        </p:txBody>
      </p:sp>
      <p:sp>
        <p:nvSpPr>
          <p:cNvPr id="64" name="BlokTextu 63"/>
          <p:cNvSpPr txBox="1"/>
          <p:nvPr/>
        </p:nvSpPr>
        <p:spPr>
          <a:xfrm>
            <a:off x="1851805" y="2203428"/>
            <a:ext cx="1214446" cy="714380"/>
          </a:xfrm>
          <a:prstGeom prst="rect">
            <a:avLst/>
          </a:prstGeom>
          <a:noFill/>
        </p:spPr>
        <p:txBody>
          <a:bodyPr wrap="square" lIns="39200" tIns="39200" rIns="39200" bIns="39200" rtlCol="0">
            <a:noAutofit/>
          </a:bodyPr>
          <a:lstStyle/>
          <a:p>
            <a:r>
              <a:rPr lang="en-US" sz="1400" b="1" smtClean="0"/>
              <a:t>Send medium  support</a:t>
            </a:r>
          </a:p>
          <a:p>
            <a:r>
              <a:rPr lang="en-US" sz="1400" b="1" smtClean="0">
                <a:solidFill>
                  <a:schemeClr val="accent1">
                    <a:lumMod val="75000"/>
                  </a:schemeClr>
                </a:solidFill>
              </a:rPr>
              <a:t>200 </a:t>
            </a:r>
            <a:r>
              <a:rPr lang="en-US" sz="1400" b="1" smtClean="0">
                <a:solidFill>
                  <a:schemeClr val="accent1">
                    <a:lumMod val="75000"/>
                  </a:schemeClr>
                </a:solidFill>
              </a:rPr>
              <a:t>MP </a:t>
            </a:r>
            <a:r>
              <a:rPr lang="en-US" sz="1400" b="1" smtClean="0">
                <a:solidFill>
                  <a:schemeClr val="accent5">
                    <a:lumMod val="75000"/>
                  </a:schemeClr>
                </a:solidFill>
              </a:rPr>
              <a:t>35 </a:t>
            </a:r>
            <a:r>
              <a:rPr lang="en-US" sz="1400" b="1" smtClean="0">
                <a:solidFill>
                  <a:schemeClr val="accent5">
                    <a:lumMod val="75000"/>
                  </a:schemeClr>
                </a:solidFill>
              </a:rPr>
              <a:t>Fuel</a:t>
            </a:r>
            <a:endParaRPr lang="sk-SK" sz="1400" b="1"/>
          </a:p>
        </p:txBody>
      </p:sp>
      <p:sp>
        <p:nvSpPr>
          <p:cNvPr id="65" name="BlokTextu 64"/>
          <p:cNvSpPr txBox="1"/>
          <p:nvPr/>
        </p:nvSpPr>
        <p:spPr>
          <a:xfrm>
            <a:off x="3280565" y="2203428"/>
            <a:ext cx="1214446" cy="928694"/>
          </a:xfrm>
          <a:prstGeom prst="rect">
            <a:avLst/>
          </a:prstGeom>
          <a:noFill/>
        </p:spPr>
        <p:txBody>
          <a:bodyPr wrap="square" lIns="39200" tIns="39200" rIns="39200" bIns="39200" rtlCol="0">
            <a:noAutofit/>
          </a:bodyPr>
          <a:lstStyle/>
          <a:p>
            <a:r>
              <a:rPr lang="en-US" sz="1400" b="1" smtClean="0"/>
              <a:t>Send heavy  support</a:t>
            </a:r>
          </a:p>
          <a:p>
            <a:r>
              <a:rPr lang="en-US" sz="1400" b="1" smtClean="0">
                <a:solidFill>
                  <a:schemeClr val="accent1">
                    <a:lumMod val="75000"/>
                  </a:schemeClr>
                </a:solidFill>
              </a:rPr>
              <a:t>200 </a:t>
            </a:r>
            <a:r>
              <a:rPr lang="en-US" sz="1400" b="1" smtClean="0">
                <a:solidFill>
                  <a:schemeClr val="accent1">
                    <a:lumMod val="75000"/>
                  </a:schemeClr>
                </a:solidFill>
              </a:rPr>
              <a:t>MP </a:t>
            </a:r>
            <a:r>
              <a:rPr lang="en-US" sz="1400" b="1" smtClean="0">
                <a:solidFill>
                  <a:schemeClr val="accent5">
                    <a:lumMod val="75000"/>
                  </a:schemeClr>
                </a:solidFill>
              </a:rPr>
              <a:t>40 Fuel</a:t>
            </a:r>
          </a:p>
          <a:p>
            <a:r>
              <a:rPr lang="en-US" sz="1400" b="1" smtClean="0">
                <a:solidFill>
                  <a:schemeClr val="accent2">
                    <a:lumMod val="75000"/>
                  </a:schemeClr>
                </a:solidFill>
              </a:rPr>
              <a:t>50 </a:t>
            </a:r>
            <a:r>
              <a:rPr lang="en-US" sz="1400" b="1" smtClean="0">
                <a:solidFill>
                  <a:schemeClr val="accent2">
                    <a:lumMod val="75000"/>
                  </a:schemeClr>
                </a:solidFill>
              </a:rPr>
              <a:t>Ammo</a:t>
            </a:r>
            <a:endParaRPr lang="sk-SK" sz="1400" b="1"/>
          </a:p>
        </p:txBody>
      </p:sp>
      <p:cxnSp>
        <p:nvCxnSpPr>
          <p:cNvPr id="66" name="Rovná spojovacia šípka 65"/>
          <p:cNvCxnSpPr/>
          <p:nvPr/>
        </p:nvCxnSpPr>
        <p:spPr>
          <a:xfrm rot="5400000">
            <a:off x="1281095" y="2774138"/>
            <a:ext cx="1000132" cy="158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Rovná spojovacia šípka 66"/>
          <p:cNvCxnSpPr/>
          <p:nvPr/>
        </p:nvCxnSpPr>
        <p:spPr>
          <a:xfrm rot="5400000">
            <a:off x="2709855" y="2774138"/>
            <a:ext cx="1000132" cy="1588"/>
          </a:xfrm>
          <a:prstGeom prst="straightConnector1">
            <a:avLst/>
          </a:prstGeom>
          <a:ln w="76200">
            <a:solidFill>
              <a:schemeClr val="tx1"/>
            </a:solidFill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Rovná spojovacia šípka 67"/>
          <p:cNvCxnSpPr/>
          <p:nvPr/>
        </p:nvCxnSpPr>
        <p:spPr>
          <a:xfrm rot="5400000">
            <a:off x="-147665" y="4417212"/>
            <a:ext cx="1000132" cy="1588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BlokTextu 68"/>
          <p:cNvSpPr txBox="1"/>
          <p:nvPr/>
        </p:nvSpPr>
        <p:spPr>
          <a:xfrm>
            <a:off x="423045" y="3846502"/>
            <a:ext cx="1214446" cy="714380"/>
          </a:xfrm>
          <a:prstGeom prst="rect">
            <a:avLst/>
          </a:prstGeom>
          <a:noFill/>
        </p:spPr>
        <p:txBody>
          <a:bodyPr wrap="square" lIns="39200" tIns="39200" rIns="39200" bIns="39200" rtlCol="0">
            <a:noAutofit/>
          </a:bodyPr>
          <a:lstStyle/>
          <a:p>
            <a:r>
              <a:rPr lang="en-US" sz="1400" b="1" smtClean="0"/>
              <a:t>Send light  support</a:t>
            </a:r>
          </a:p>
          <a:p>
            <a:r>
              <a:rPr lang="en-US" sz="1400" b="1" smtClean="0">
                <a:solidFill>
                  <a:schemeClr val="accent1">
                    <a:lumMod val="75000"/>
                  </a:schemeClr>
                </a:solidFill>
              </a:rPr>
              <a:t>200 </a:t>
            </a:r>
            <a:r>
              <a:rPr lang="en-US" sz="1400" b="1" smtClean="0">
                <a:solidFill>
                  <a:schemeClr val="accent1">
                    <a:lumMod val="75000"/>
                  </a:schemeClr>
                </a:solidFill>
              </a:rPr>
              <a:t>MP </a:t>
            </a:r>
            <a:r>
              <a:rPr lang="en-US" sz="1400" b="1" smtClean="0">
                <a:solidFill>
                  <a:schemeClr val="accent5">
                    <a:lumMod val="75000"/>
                  </a:schemeClr>
                </a:solidFill>
              </a:rPr>
              <a:t>35 </a:t>
            </a:r>
            <a:r>
              <a:rPr lang="en-US" sz="1400" b="1" smtClean="0">
                <a:solidFill>
                  <a:schemeClr val="accent5">
                    <a:lumMod val="75000"/>
                  </a:schemeClr>
                </a:solidFill>
              </a:rPr>
              <a:t>Fuel</a:t>
            </a:r>
            <a:endParaRPr lang="sk-SK" sz="1400" b="1"/>
          </a:p>
        </p:txBody>
      </p:sp>
      <p:sp>
        <p:nvSpPr>
          <p:cNvPr id="70" name="BlokTextu 69"/>
          <p:cNvSpPr txBox="1"/>
          <p:nvPr/>
        </p:nvSpPr>
        <p:spPr>
          <a:xfrm>
            <a:off x="1851805" y="3846502"/>
            <a:ext cx="1214446" cy="928694"/>
          </a:xfrm>
          <a:prstGeom prst="rect">
            <a:avLst/>
          </a:prstGeom>
          <a:noFill/>
        </p:spPr>
        <p:txBody>
          <a:bodyPr wrap="square" lIns="39200" tIns="39200" rIns="39200" bIns="39200" rtlCol="0">
            <a:noAutofit/>
          </a:bodyPr>
          <a:lstStyle/>
          <a:p>
            <a:r>
              <a:rPr lang="en-US" sz="1400" b="1" smtClean="0"/>
              <a:t>Send medium  support</a:t>
            </a:r>
          </a:p>
          <a:p>
            <a:r>
              <a:rPr lang="en-US" sz="1400" b="1" smtClean="0">
                <a:solidFill>
                  <a:schemeClr val="accent1">
                    <a:lumMod val="75000"/>
                  </a:schemeClr>
                </a:solidFill>
              </a:rPr>
              <a:t>200 </a:t>
            </a:r>
            <a:r>
              <a:rPr lang="en-US" sz="1400" b="1" smtClean="0">
                <a:solidFill>
                  <a:schemeClr val="accent1">
                    <a:lumMod val="75000"/>
                  </a:schemeClr>
                </a:solidFill>
              </a:rPr>
              <a:t>MP </a:t>
            </a:r>
            <a:r>
              <a:rPr lang="en-US" sz="1400" b="1" smtClean="0">
                <a:solidFill>
                  <a:schemeClr val="accent5">
                    <a:lumMod val="75000"/>
                  </a:schemeClr>
                </a:solidFill>
              </a:rPr>
              <a:t>45 Fuel</a:t>
            </a:r>
          </a:p>
          <a:p>
            <a:r>
              <a:rPr lang="en-US" sz="1400" b="1" smtClean="0">
                <a:solidFill>
                  <a:schemeClr val="accent2">
                    <a:lumMod val="75000"/>
                  </a:schemeClr>
                </a:solidFill>
              </a:rPr>
              <a:t>50 Ammo</a:t>
            </a:r>
            <a:endParaRPr lang="sk-SK" sz="1400" b="1" smtClean="0"/>
          </a:p>
        </p:txBody>
      </p:sp>
      <p:sp>
        <p:nvSpPr>
          <p:cNvPr id="71" name="BlokTextu 70"/>
          <p:cNvSpPr txBox="1"/>
          <p:nvPr/>
        </p:nvSpPr>
        <p:spPr>
          <a:xfrm>
            <a:off x="3280565" y="3846502"/>
            <a:ext cx="1214446" cy="928694"/>
          </a:xfrm>
          <a:prstGeom prst="rect">
            <a:avLst/>
          </a:prstGeom>
          <a:noFill/>
        </p:spPr>
        <p:txBody>
          <a:bodyPr wrap="square" lIns="39200" tIns="39200" rIns="39200" bIns="39200" rtlCol="0">
            <a:noAutofit/>
          </a:bodyPr>
          <a:lstStyle/>
          <a:p>
            <a:r>
              <a:rPr lang="en-US" sz="1400" b="1" smtClean="0"/>
              <a:t>Send heavy  support</a:t>
            </a:r>
          </a:p>
          <a:p>
            <a:r>
              <a:rPr lang="en-US" sz="1400" b="1" smtClean="0">
                <a:solidFill>
                  <a:schemeClr val="accent1">
                    <a:lumMod val="75000"/>
                  </a:schemeClr>
                </a:solidFill>
              </a:rPr>
              <a:t>200 </a:t>
            </a:r>
            <a:r>
              <a:rPr lang="en-US" sz="1400" b="1" smtClean="0">
                <a:solidFill>
                  <a:schemeClr val="accent1">
                    <a:lumMod val="75000"/>
                  </a:schemeClr>
                </a:solidFill>
              </a:rPr>
              <a:t>MP </a:t>
            </a:r>
            <a:r>
              <a:rPr lang="en-US" sz="1400" b="1" smtClean="0">
                <a:solidFill>
                  <a:schemeClr val="accent5">
                    <a:lumMod val="75000"/>
                  </a:schemeClr>
                </a:solidFill>
              </a:rPr>
              <a:t>75 Fuel</a:t>
            </a:r>
          </a:p>
          <a:p>
            <a:r>
              <a:rPr lang="en-US" sz="1400" b="1" smtClean="0">
                <a:solidFill>
                  <a:schemeClr val="accent2">
                    <a:lumMod val="75000"/>
                  </a:schemeClr>
                </a:solidFill>
              </a:rPr>
              <a:t>100 </a:t>
            </a:r>
            <a:r>
              <a:rPr lang="en-US" sz="1400" b="1" smtClean="0">
                <a:solidFill>
                  <a:schemeClr val="accent2">
                    <a:lumMod val="75000"/>
                  </a:schemeClr>
                </a:solidFill>
              </a:rPr>
              <a:t>Ammo</a:t>
            </a:r>
            <a:endParaRPr lang="sk-SK" sz="1400" b="1"/>
          </a:p>
        </p:txBody>
      </p:sp>
      <p:cxnSp>
        <p:nvCxnSpPr>
          <p:cNvPr id="72" name="Rovná spojovacia šípka 71"/>
          <p:cNvCxnSpPr/>
          <p:nvPr/>
        </p:nvCxnSpPr>
        <p:spPr>
          <a:xfrm rot="5400000">
            <a:off x="1281095" y="4417212"/>
            <a:ext cx="1000132" cy="158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Rovná spojovacia šípka 72"/>
          <p:cNvCxnSpPr/>
          <p:nvPr/>
        </p:nvCxnSpPr>
        <p:spPr>
          <a:xfrm rot="5400000">
            <a:off x="2709855" y="4417212"/>
            <a:ext cx="1000132" cy="1588"/>
          </a:xfrm>
          <a:prstGeom prst="straightConnector1">
            <a:avLst/>
          </a:prstGeom>
          <a:ln w="76200">
            <a:solidFill>
              <a:schemeClr val="tx1"/>
            </a:solidFill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Zaoblený obdĺžnik 73"/>
          <p:cNvSpPr/>
          <p:nvPr/>
        </p:nvSpPr>
        <p:spPr>
          <a:xfrm>
            <a:off x="208731" y="3274998"/>
            <a:ext cx="4214842" cy="428628"/>
          </a:xfrm>
          <a:prstGeom prst="roundRect">
            <a:avLst>
              <a:gd name="adj" fmla="val 3738"/>
            </a:avLst>
          </a:prstGeom>
          <a:solidFill>
            <a:schemeClr val="bg1">
              <a:alpha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t" anchorCtr="0"/>
          <a:lstStyle/>
          <a:p>
            <a:pPr algn="ctr"/>
            <a:r>
              <a:rPr lang="en-US" sz="1700" b="1" smtClean="0">
                <a:solidFill>
                  <a:schemeClr val="tx1"/>
                </a:solidFill>
              </a:rPr>
              <a:t>Tier2 </a:t>
            </a:r>
            <a:r>
              <a:rPr lang="en-US" sz="1700" b="1" smtClean="0">
                <a:solidFill>
                  <a:schemeClr val="tx1"/>
                </a:solidFill>
              </a:rPr>
              <a:t>- </a:t>
            </a:r>
            <a:r>
              <a:rPr lang="en-US" sz="1700" b="1" smtClean="0">
                <a:solidFill>
                  <a:schemeClr val="tx1"/>
                </a:solidFill>
              </a:rPr>
              <a:t>Taifun</a:t>
            </a:r>
            <a:endParaRPr lang="en-US" sz="1700" b="1" smtClean="0">
              <a:solidFill>
                <a:schemeClr val="tx1"/>
              </a:solidFill>
            </a:endParaRPr>
          </a:p>
        </p:txBody>
      </p:sp>
      <p:sp>
        <p:nvSpPr>
          <p:cNvPr id="75" name="Zaoblený obdĺžnik 74"/>
          <p:cNvSpPr/>
          <p:nvPr/>
        </p:nvSpPr>
        <p:spPr>
          <a:xfrm>
            <a:off x="208731" y="4918072"/>
            <a:ext cx="4214842" cy="428628"/>
          </a:xfrm>
          <a:prstGeom prst="roundRect">
            <a:avLst>
              <a:gd name="adj" fmla="val 3738"/>
            </a:avLst>
          </a:prstGeom>
          <a:solidFill>
            <a:schemeClr val="bg1">
              <a:alpha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t" anchorCtr="0"/>
          <a:lstStyle/>
          <a:p>
            <a:pPr algn="ctr"/>
            <a:r>
              <a:rPr lang="en-US" sz="1700" b="1" smtClean="0">
                <a:solidFill>
                  <a:schemeClr val="tx1"/>
                </a:solidFill>
              </a:rPr>
              <a:t>Tier3 </a:t>
            </a:r>
            <a:r>
              <a:rPr lang="en-US" sz="1700" b="1" smtClean="0">
                <a:solidFill>
                  <a:schemeClr val="tx1"/>
                </a:solidFill>
              </a:rPr>
              <a:t>- </a:t>
            </a:r>
            <a:r>
              <a:rPr lang="en-US" sz="1700" b="1" smtClean="0">
                <a:solidFill>
                  <a:schemeClr val="tx1"/>
                </a:solidFill>
              </a:rPr>
              <a:t>Case Blue</a:t>
            </a:r>
            <a:endParaRPr lang="en-US" sz="1700" b="1" smtClean="0">
              <a:solidFill>
                <a:schemeClr val="tx1"/>
              </a:solidFill>
            </a:endParaRPr>
          </a:p>
        </p:txBody>
      </p:sp>
      <p:sp>
        <p:nvSpPr>
          <p:cNvPr id="76" name="Zaoblený obdĺžnik 75"/>
          <p:cNvSpPr/>
          <p:nvPr/>
        </p:nvSpPr>
        <p:spPr>
          <a:xfrm>
            <a:off x="208731" y="6489708"/>
            <a:ext cx="4214842" cy="428628"/>
          </a:xfrm>
          <a:prstGeom prst="roundRect">
            <a:avLst>
              <a:gd name="adj" fmla="val 3738"/>
            </a:avLst>
          </a:prstGeom>
          <a:solidFill>
            <a:schemeClr val="bg1">
              <a:alpha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t" anchorCtr="0"/>
          <a:lstStyle/>
          <a:p>
            <a:pPr algn="ctr"/>
            <a:r>
              <a:rPr lang="en-US" sz="1700" b="1" smtClean="0">
                <a:solidFill>
                  <a:schemeClr val="tx1"/>
                </a:solidFill>
              </a:rPr>
              <a:t>Tier4 </a:t>
            </a:r>
            <a:r>
              <a:rPr lang="en-US" sz="1700" b="1" smtClean="0">
                <a:solidFill>
                  <a:schemeClr val="tx1"/>
                </a:solidFill>
              </a:rPr>
              <a:t>- </a:t>
            </a:r>
            <a:r>
              <a:rPr lang="en-US" sz="1700" b="1" smtClean="0">
                <a:solidFill>
                  <a:schemeClr val="tx1"/>
                </a:solidFill>
              </a:rPr>
              <a:t>Citadelle</a:t>
            </a:r>
            <a:endParaRPr lang="en-US" sz="1700" b="1" smtClean="0">
              <a:solidFill>
                <a:schemeClr val="tx1"/>
              </a:solidFill>
            </a:endParaRPr>
          </a:p>
        </p:txBody>
      </p:sp>
      <p:cxnSp>
        <p:nvCxnSpPr>
          <p:cNvPr id="77" name="Rovná spojovacia šípka 76"/>
          <p:cNvCxnSpPr/>
          <p:nvPr/>
        </p:nvCxnSpPr>
        <p:spPr>
          <a:xfrm rot="5400000">
            <a:off x="-147665" y="5988848"/>
            <a:ext cx="1000132" cy="1588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BlokTextu 77"/>
          <p:cNvSpPr txBox="1"/>
          <p:nvPr/>
        </p:nvSpPr>
        <p:spPr>
          <a:xfrm>
            <a:off x="423045" y="5418138"/>
            <a:ext cx="1214446" cy="714380"/>
          </a:xfrm>
          <a:prstGeom prst="rect">
            <a:avLst/>
          </a:prstGeom>
          <a:noFill/>
        </p:spPr>
        <p:txBody>
          <a:bodyPr wrap="square" lIns="39200" tIns="39200" rIns="39200" bIns="39200" rtlCol="0">
            <a:noAutofit/>
          </a:bodyPr>
          <a:lstStyle/>
          <a:p>
            <a:r>
              <a:rPr lang="en-US" sz="1400" b="1" smtClean="0"/>
              <a:t>Send light  support</a:t>
            </a:r>
          </a:p>
          <a:p>
            <a:r>
              <a:rPr lang="en-US" sz="1400" b="1" smtClean="0">
                <a:solidFill>
                  <a:schemeClr val="accent1">
                    <a:lumMod val="75000"/>
                  </a:schemeClr>
                </a:solidFill>
              </a:rPr>
              <a:t>200 </a:t>
            </a:r>
            <a:r>
              <a:rPr lang="en-US" sz="1400" b="1" smtClean="0">
                <a:solidFill>
                  <a:schemeClr val="accent1">
                    <a:lumMod val="75000"/>
                  </a:schemeClr>
                </a:solidFill>
              </a:rPr>
              <a:t>MP </a:t>
            </a:r>
            <a:r>
              <a:rPr lang="en-US" sz="1400" b="1" smtClean="0">
                <a:solidFill>
                  <a:schemeClr val="accent5">
                    <a:lumMod val="75000"/>
                  </a:schemeClr>
                </a:solidFill>
              </a:rPr>
              <a:t>50 </a:t>
            </a:r>
            <a:r>
              <a:rPr lang="en-US" sz="1400" b="1" smtClean="0">
                <a:solidFill>
                  <a:schemeClr val="accent5">
                    <a:lumMod val="75000"/>
                  </a:schemeClr>
                </a:solidFill>
              </a:rPr>
              <a:t>Fuel</a:t>
            </a:r>
            <a:endParaRPr lang="sk-SK" sz="1400" b="1"/>
          </a:p>
        </p:txBody>
      </p:sp>
      <p:sp>
        <p:nvSpPr>
          <p:cNvPr id="79" name="BlokTextu 78"/>
          <p:cNvSpPr txBox="1"/>
          <p:nvPr/>
        </p:nvSpPr>
        <p:spPr>
          <a:xfrm>
            <a:off x="1851805" y="5418138"/>
            <a:ext cx="1214446" cy="928694"/>
          </a:xfrm>
          <a:prstGeom prst="rect">
            <a:avLst/>
          </a:prstGeom>
          <a:noFill/>
        </p:spPr>
        <p:txBody>
          <a:bodyPr wrap="square" lIns="39200" tIns="39200" rIns="39200" bIns="39200" rtlCol="0">
            <a:noAutofit/>
          </a:bodyPr>
          <a:lstStyle/>
          <a:p>
            <a:r>
              <a:rPr lang="en-US" sz="1400" b="1" smtClean="0"/>
              <a:t>Send medium  support</a:t>
            </a:r>
          </a:p>
          <a:p>
            <a:r>
              <a:rPr lang="en-US" sz="1400" b="1" smtClean="0">
                <a:solidFill>
                  <a:schemeClr val="accent1">
                    <a:lumMod val="75000"/>
                  </a:schemeClr>
                </a:solidFill>
              </a:rPr>
              <a:t>200 </a:t>
            </a:r>
            <a:r>
              <a:rPr lang="en-US" sz="1400" b="1" smtClean="0">
                <a:solidFill>
                  <a:schemeClr val="accent1">
                    <a:lumMod val="75000"/>
                  </a:schemeClr>
                </a:solidFill>
              </a:rPr>
              <a:t>MP </a:t>
            </a:r>
            <a:r>
              <a:rPr lang="en-US" sz="1400" b="1" smtClean="0">
                <a:solidFill>
                  <a:schemeClr val="accent5">
                    <a:lumMod val="75000"/>
                  </a:schemeClr>
                </a:solidFill>
              </a:rPr>
              <a:t>50 Fuel</a:t>
            </a:r>
          </a:p>
          <a:p>
            <a:r>
              <a:rPr lang="en-US" sz="1400" b="1" smtClean="0">
                <a:solidFill>
                  <a:schemeClr val="accent2">
                    <a:lumMod val="75000"/>
                  </a:schemeClr>
                </a:solidFill>
              </a:rPr>
              <a:t>50 Ammo</a:t>
            </a:r>
            <a:endParaRPr lang="sk-SK" sz="1400" b="1" smtClean="0"/>
          </a:p>
        </p:txBody>
      </p:sp>
      <p:sp>
        <p:nvSpPr>
          <p:cNvPr id="80" name="BlokTextu 79"/>
          <p:cNvSpPr txBox="1"/>
          <p:nvPr/>
        </p:nvSpPr>
        <p:spPr>
          <a:xfrm>
            <a:off x="3280565" y="5418138"/>
            <a:ext cx="1214446" cy="928694"/>
          </a:xfrm>
          <a:prstGeom prst="rect">
            <a:avLst/>
          </a:prstGeom>
          <a:noFill/>
        </p:spPr>
        <p:txBody>
          <a:bodyPr wrap="square" lIns="39200" tIns="39200" rIns="39200" bIns="39200" rtlCol="0">
            <a:noAutofit/>
          </a:bodyPr>
          <a:lstStyle/>
          <a:p>
            <a:r>
              <a:rPr lang="en-US" sz="1400" b="1" smtClean="0"/>
              <a:t>Send heavy  support</a:t>
            </a:r>
          </a:p>
          <a:p>
            <a:r>
              <a:rPr lang="en-US" sz="1400" b="1" smtClean="0">
                <a:solidFill>
                  <a:schemeClr val="accent1">
                    <a:lumMod val="75000"/>
                  </a:schemeClr>
                </a:solidFill>
              </a:rPr>
              <a:t>200 </a:t>
            </a:r>
            <a:r>
              <a:rPr lang="en-US" sz="1400" b="1" smtClean="0">
                <a:solidFill>
                  <a:schemeClr val="accent1">
                    <a:lumMod val="75000"/>
                  </a:schemeClr>
                </a:solidFill>
              </a:rPr>
              <a:t>MP </a:t>
            </a:r>
            <a:r>
              <a:rPr lang="en-US" sz="1400" b="1" smtClean="0">
                <a:solidFill>
                  <a:schemeClr val="accent5">
                    <a:lumMod val="75000"/>
                  </a:schemeClr>
                </a:solidFill>
              </a:rPr>
              <a:t>100 Fuel</a:t>
            </a:r>
          </a:p>
          <a:p>
            <a:r>
              <a:rPr lang="en-US" sz="1400" b="1" smtClean="0">
                <a:solidFill>
                  <a:schemeClr val="accent2">
                    <a:lumMod val="75000"/>
                  </a:schemeClr>
                </a:solidFill>
              </a:rPr>
              <a:t>100 </a:t>
            </a:r>
            <a:r>
              <a:rPr lang="en-US" sz="1400" b="1" smtClean="0">
                <a:solidFill>
                  <a:schemeClr val="accent2">
                    <a:lumMod val="75000"/>
                  </a:schemeClr>
                </a:solidFill>
              </a:rPr>
              <a:t>Ammo</a:t>
            </a:r>
            <a:endParaRPr lang="sk-SK" sz="1400" b="1"/>
          </a:p>
        </p:txBody>
      </p:sp>
      <p:cxnSp>
        <p:nvCxnSpPr>
          <p:cNvPr id="81" name="Rovná spojovacia šípka 80"/>
          <p:cNvCxnSpPr/>
          <p:nvPr/>
        </p:nvCxnSpPr>
        <p:spPr>
          <a:xfrm rot="5400000">
            <a:off x="1281095" y="5988848"/>
            <a:ext cx="1000132" cy="158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Rovná spojovacia šípka 81"/>
          <p:cNvCxnSpPr/>
          <p:nvPr/>
        </p:nvCxnSpPr>
        <p:spPr>
          <a:xfrm rot="5400000">
            <a:off x="2709855" y="5988848"/>
            <a:ext cx="1000132" cy="1588"/>
          </a:xfrm>
          <a:prstGeom prst="straightConnector1">
            <a:avLst/>
          </a:prstGeom>
          <a:ln w="76200">
            <a:solidFill>
              <a:schemeClr val="tx1"/>
            </a:solidFill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Šípka doprava 54"/>
          <p:cNvSpPr/>
          <p:nvPr/>
        </p:nvSpPr>
        <p:spPr>
          <a:xfrm>
            <a:off x="2566185" y="3989378"/>
            <a:ext cx="4214842" cy="928694"/>
          </a:xfrm>
          <a:prstGeom prst="rightArrow">
            <a:avLst>
              <a:gd name="adj1" fmla="val 100000"/>
              <a:gd name="adj2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56" name="Šípka doprava 55"/>
          <p:cNvSpPr/>
          <p:nvPr/>
        </p:nvSpPr>
        <p:spPr>
          <a:xfrm>
            <a:off x="2566185" y="5203824"/>
            <a:ext cx="4214842" cy="928694"/>
          </a:xfrm>
          <a:prstGeom prst="rightArrow">
            <a:avLst>
              <a:gd name="adj1" fmla="val 100000"/>
              <a:gd name="adj2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57" name="Šípka doprava 56"/>
          <p:cNvSpPr/>
          <p:nvPr/>
        </p:nvSpPr>
        <p:spPr>
          <a:xfrm>
            <a:off x="2566185" y="6418270"/>
            <a:ext cx="4214842" cy="928694"/>
          </a:xfrm>
          <a:prstGeom prst="rightArrow">
            <a:avLst>
              <a:gd name="adj1" fmla="val 100000"/>
              <a:gd name="adj2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35" name="Šípka doprava 34"/>
          <p:cNvSpPr/>
          <p:nvPr/>
        </p:nvSpPr>
        <p:spPr>
          <a:xfrm>
            <a:off x="2566185" y="2774932"/>
            <a:ext cx="4214842" cy="928694"/>
          </a:xfrm>
          <a:prstGeom prst="rightArrow">
            <a:avLst>
              <a:gd name="adj1" fmla="val 100000"/>
              <a:gd name="adj2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2" name="Zaoblený obdĺžnik 1"/>
          <p:cNvSpPr/>
          <p:nvPr/>
        </p:nvSpPr>
        <p:spPr>
          <a:xfrm>
            <a:off x="565921" y="917544"/>
            <a:ext cx="1428760" cy="642942"/>
          </a:xfrm>
          <a:prstGeom prst="roundRect">
            <a:avLst>
              <a:gd name="adj" fmla="val 14194"/>
            </a:avLst>
          </a:prstGeom>
          <a:solidFill>
            <a:schemeClr val="bg1">
              <a:alpha val="6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t" anchorCtr="0"/>
          <a:lstStyle/>
          <a:p>
            <a:pPr algn="ctr"/>
            <a:r>
              <a:rPr lang="en-US" sz="2800" b="1" smtClean="0">
                <a:solidFill>
                  <a:schemeClr val="tx1"/>
                </a:solidFill>
              </a:rPr>
              <a:t>HQ</a:t>
            </a:r>
            <a:endParaRPr lang="sk-SK" sz="2800" b="1">
              <a:solidFill>
                <a:schemeClr val="tx1"/>
              </a:solidFill>
            </a:endParaRPr>
          </a:p>
        </p:txBody>
      </p:sp>
      <p:cxnSp>
        <p:nvCxnSpPr>
          <p:cNvPr id="5" name="Rovná spojovacia šípka 4"/>
          <p:cNvCxnSpPr/>
          <p:nvPr/>
        </p:nvCxnSpPr>
        <p:spPr>
          <a:xfrm rot="5400000">
            <a:off x="100780" y="2167709"/>
            <a:ext cx="1215240" cy="794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Obrázok 7" descr="Building_axis_hq cop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8731" y="417478"/>
            <a:ext cx="812698" cy="812698"/>
          </a:xfrm>
          <a:prstGeom prst="rect">
            <a:avLst/>
          </a:prstGeom>
        </p:spPr>
      </p:pic>
      <p:cxnSp>
        <p:nvCxnSpPr>
          <p:cNvPr id="10" name="Rovná spojovacia šípka 9"/>
          <p:cNvCxnSpPr/>
          <p:nvPr/>
        </p:nvCxnSpPr>
        <p:spPr>
          <a:xfrm>
            <a:off x="1994681" y="1274734"/>
            <a:ext cx="642942" cy="1588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aoblený obdĺžnik 11"/>
          <p:cNvSpPr/>
          <p:nvPr/>
        </p:nvSpPr>
        <p:spPr>
          <a:xfrm>
            <a:off x="2637623" y="917544"/>
            <a:ext cx="1285884" cy="857256"/>
          </a:xfrm>
          <a:prstGeom prst="roundRect">
            <a:avLst>
              <a:gd name="adj" fmla="val 3738"/>
            </a:avLst>
          </a:prstGeom>
          <a:solidFill>
            <a:schemeClr val="bg1">
              <a:alpha val="6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t" anchorCtr="0"/>
          <a:lstStyle/>
          <a:p>
            <a:pPr algn="ctr"/>
            <a:r>
              <a:rPr lang="en-US" sz="1700" b="1" smtClean="0">
                <a:solidFill>
                  <a:schemeClr val="tx1"/>
                </a:solidFill>
              </a:rPr>
              <a:t>Infantry</a:t>
            </a:r>
          </a:p>
          <a:p>
            <a:pPr algn="ctr"/>
            <a:r>
              <a:rPr lang="en-US" sz="1700" b="1" smtClean="0">
                <a:solidFill>
                  <a:schemeClr val="tx1"/>
                </a:solidFill>
              </a:rPr>
              <a:t>barracks</a:t>
            </a:r>
          </a:p>
          <a:p>
            <a:r>
              <a:rPr lang="en-US" sz="1400" b="1" smtClean="0">
                <a:solidFill>
                  <a:schemeClr val="accent1">
                    <a:lumMod val="75000"/>
                  </a:schemeClr>
                </a:solidFill>
              </a:rPr>
              <a:t>150 MP </a:t>
            </a:r>
            <a:r>
              <a:rPr lang="en-US" sz="1400" b="1" smtClean="0">
                <a:solidFill>
                  <a:schemeClr val="accent5">
                    <a:lumMod val="75000"/>
                  </a:schemeClr>
                </a:solidFill>
              </a:rPr>
              <a:t>0 Fuel</a:t>
            </a:r>
          </a:p>
        </p:txBody>
      </p:sp>
      <p:cxnSp>
        <p:nvCxnSpPr>
          <p:cNvPr id="17" name="Rovná spojovacia šípka 16"/>
          <p:cNvCxnSpPr/>
          <p:nvPr/>
        </p:nvCxnSpPr>
        <p:spPr>
          <a:xfrm rot="5400000">
            <a:off x="566715" y="3845708"/>
            <a:ext cx="285752" cy="1588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aoblený obdĺžnik 20"/>
          <p:cNvSpPr/>
          <p:nvPr/>
        </p:nvSpPr>
        <p:spPr>
          <a:xfrm>
            <a:off x="208731" y="2774932"/>
            <a:ext cx="2357454" cy="928694"/>
          </a:xfrm>
          <a:prstGeom prst="roundRect">
            <a:avLst>
              <a:gd name="adj" fmla="val 3738"/>
            </a:avLst>
          </a:prstGeom>
          <a:solidFill>
            <a:schemeClr val="bg1">
              <a:alpha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t" anchorCtr="0"/>
          <a:lstStyle/>
          <a:p>
            <a:r>
              <a:rPr lang="en-US" sz="1700" b="1" smtClean="0">
                <a:solidFill>
                  <a:schemeClr val="tx1"/>
                </a:solidFill>
              </a:rPr>
              <a:t>Tier1 - Barbarossa</a:t>
            </a:r>
          </a:p>
          <a:p>
            <a:r>
              <a:rPr lang="en-US" sz="1200" b="1" smtClean="0">
                <a:solidFill>
                  <a:schemeClr val="accent1">
                    <a:lumMod val="75000"/>
                  </a:schemeClr>
                </a:solidFill>
              </a:rPr>
              <a:t>Light: 200 MP </a:t>
            </a:r>
            <a:r>
              <a:rPr lang="en-US" sz="1200" b="1" smtClean="0">
                <a:solidFill>
                  <a:schemeClr val="accent5">
                    <a:lumMod val="75000"/>
                  </a:schemeClr>
                </a:solidFill>
              </a:rPr>
              <a:t>10 Fuel</a:t>
            </a:r>
          </a:p>
          <a:p>
            <a:r>
              <a:rPr lang="en-US" sz="1200" b="1" smtClean="0">
                <a:solidFill>
                  <a:schemeClr val="accent1">
                    <a:lumMod val="75000"/>
                  </a:schemeClr>
                </a:solidFill>
              </a:rPr>
              <a:t>Medium: 200 MP </a:t>
            </a:r>
            <a:r>
              <a:rPr lang="en-US" sz="1200" b="1" smtClean="0">
                <a:solidFill>
                  <a:schemeClr val="accent5">
                    <a:lumMod val="75000"/>
                  </a:schemeClr>
                </a:solidFill>
              </a:rPr>
              <a:t>20 Fuel</a:t>
            </a:r>
          </a:p>
          <a:p>
            <a:r>
              <a:rPr lang="en-US" sz="1200" b="1" smtClean="0">
                <a:solidFill>
                  <a:schemeClr val="accent1">
                    <a:lumMod val="75000"/>
                  </a:schemeClr>
                </a:solidFill>
              </a:rPr>
              <a:t>Heavy: 200 MP </a:t>
            </a:r>
            <a:r>
              <a:rPr lang="en-US" sz="1200" b="1" smtClean="0">
                <a:solidFill>
                  <a:schemeClr val="accent5">
                    <a:lumMod val="75000"/>
                  </a:schemeClr>
                </a:solidFill>
              </a:rPr>
              <a:t>25 Fuel </a:t>
            </a:r>
            <a:r>
              <a:rPr lang="en-US" sz="1200" b="1" smtClean="0">
                <a:solidFill>
                  <a:schemeClr val="accent2">
                    <a:lumMod val="75000"/>
                  </a:schemeClr>
                </a:solidFill>
              </a:rPr>
              <a:t>50 Ammo</a:t>
            </a:r>
          </a:p>
        </p:txBody>
      </p:sp>
      <p:sp>
        <p:nvSpPr>
          <p:cNvPr id="20" name="Zaoblený obdĺžnik 19"/>
          <p:cNvSpPr/>
          <p:nvPr/>
        </p:nvSpPr>
        <p:spPr>
          <a:xfrm>
            <a:off x="4066383" y="917544"/>
            <a:ext cx="1285884" cy="857256"/>
          </a:xfrm>
          <a:prstGeom prst="roundRect">
            <a:avLst>
              <a:gd name="adj" fmla="val 3738"/>
            </a:avLst>
          </a:prstGeom>
          <a:solidFill>
            <a:schemeClr val="bg1">
              <a:alpha val="6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t" anchorCtr="0"/>
          <a:lstStyle/>
          <a:p>
            <a:pPr algn="ctr"/>
            <a:r>
              <a:rPr lang="en-US" sz="1700" b="1" smtClean="0">
                <a:solidFill>
                  <a:schemeClr val="tx1"/>
                </a:solidFill>
              </a:rPr>
              <a:t>Support</a:t>
            </a:r>
          </a:p>
          <a:p>
            <a:pPr algn="ctr"/>
            <a:r>
              <a:rPr lang="en-US" sz="1700" b="1" smtClean="0">
                <a:solidFill>
                  <a:schemeClr val="tx1"/>
                </a:solidFill>
              </a:rPr>
              <a:t>barracks</a:t>
            </a:r>
          </a:p>
          <a:p>
            <a:r>
              <a:rPr lang="en-US" sz="1400" b="1" smtClean="0">
                <a:solidFill>
                  <a:schemeClr val="accent1">
                    <a:lumMod val="75000"/>
                  </a:schemeClr>
                </a:solidFill>
              </a:rPr>
              <a:t>200 MP </a:t>
            </a:r>
            <a:r>
              <a:rPr lang="en-US" sz="1400" b="1" smtClean="0">
                <a:solidFill>
                  <a:schemeClr val="accent5">
                    <a:lumMod val="75000"/>
                  </a:schemeClr>
                </a:solidFill>
              </a:rPr>
              <a:t>10 Fuel</a:t>
            </a:r>
          </a:p>
        </p:txBody>
      </p:sp>
      <p:sp>
        <p:nvSpPr>
          <p:cNvPr id="24" name="Zaoblený obdĺžnik 23"/>
          <p:cNvSpPr/>
          <p:nvPr/>
        </p:nvSpPr>
        <p:spPr>
          <a:xfrm>
            <a:off x="5495143" y="917544"/>
            <a:ext cx="1285884" cy="857256"/>
          </a:xfrm>
          <a:prstGeom prst="roundRect">
            <a:avLst>
              <a:gd name="adj" fmla="val 3738"/>
            </a:avLst>
          </a:prstGeom>
          <a:solidFill>
            <a:schemeClr val="bg1">
              <a:alpha val="6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t" anchorCtr="0"/>
          <a:lstStyle/>
          <a:p>
            <a:pPr algn="ctr"/>
            <a:r>
              <a:rPr lang="en-US" sz="1700" b="1" smtClean="0">
                <a:solidFill>
                  <a:schemeClr val="tx1"/>
                </a:solidFill>
              </a:rPr>
              <a:t>Armor</a:t>
            </a:r>
          </a:p>
          <a:p>
            <a:pPr algn="ctr"/>
            <a:r>
              <a:rPr lang="en-US" sz="1700" b="1" smtClean="0">
                <a:solidFill>
                  <a:schemeClr val="tx1"/>
                </a:solidFill>
              </a:rPr>
              <a:t>barracks</a:t>
            </a:r>
          </a:p>
          <a:p>
            <a:r>
              <a:rPr lang="en-US" sz="1400" b="1" smtClean="0">
                <a:solidFill>
                  <a:schemeClr val="accent1">
                    <a:lumMod val="75000"/>
                  </a:schemeClr>
                </a:solidFill>
              </a:rPr>
              <a:t>250 MP </a:t>
            </a:r>
            <a:r>
              <a:rPr lang="en-US" sz="1400" b="1" smtClean="0">
                <a:solidFill>
                  <a:schemeClr val="accent5">
                    <a:lumMod val="75000"/>
                  </a:schemeClr>
                </a:solidFill>
              </a:rPr>
              <a:t>20 Fuel</a:t>
            </a:r>
          </a:p>
        </p:txBody>
      </p:sp>
      <p:sp>
        <p:nvSpPr>
          <p:cNvPr id="28" name="Zaoblený obdĺžnik 27"/>
          <p:cNvSpPr/>
          <p:nvPr/>
        </p:nvSpPr>
        <p:spPr>
          <a:xfrm>
            <a:off x="208731" y="3989378"/>
            <a:ext cx="2357454" cy="928694"/>
          </a:xfrm>
          <a:prstGeom prst="roundRect">
            <a:avLst>
              <a:gd name="adj" fmla="val 3738"/>
            </a:avLst>
          </a:prstGeom>
          <a:solidFill>
            <a:schemeClr val="bg1">
              <a:alpha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t" anchorCtr="0"/>
          <a:lstStyle/>
          <a:p>
            <a:r>
              <a:rPr lang="en-US" sz="1700" b="1" smtClean="0">
                <a:solidFill>
                  <a:schemeClr val="tx1"/>
                </a:solidFill>
              </a:rPr>
              <a:t>Tier2 - Taifun</a:t>
            </a:r>
          </a:p>
          <a:p>
            <a:r>
              <a:rPr lang="en-US" sz="1200" b="1" smtClean="0">
                <a:solidFill>
                  <a:schemeClr val="accent1">
                    <a:lumMod val="75000"/>
                  </a:schemeClr>
                </a:solidFill>
              </a:rPr>
              <a:t>Light: 200 MP </a:t>
            </a:r>
            <a:r>
              <a:rPr lang="en-US" sz="1200" b="1" smtClean="0">
                <a:solidFill>
                  <a:schemeClr val="accent5">
                    <a:lumMod val="75000"/>
                  </a:schemeClr>
                </a:solidFill>
              </a:rPr>
              <a:t>25 Fuel</a:t>
            </a:r>
          </a:p>
          <a:p>
            <a:r>
              <a:rPr lang="en-US" sz="1200" b="1" smtClean="0">
                <a:solidFill>
                  <a:schemeClr val="accent1">
                    <a:lumMod val="75000"/>
                  </a:schemeClr>
                </a:solidFill>
              </a:rPr>
              <a:t>Medium: 200 MP </a:t>
            </a:r>
            <a:r>
              <a:rPr lang="en-US" sz="1200" b="1" smtClean="0">
                <a:solidFill>
                  <a:schemeClr val="accent5">
                    <a:lumMod val="75000"/>
                  </a:schemeClr>
                </a:solidFill>
              </a:rPr>
              <a:t>35 Fuel</a:t>
            </a:r>
          </a:p>
          <a:p>
            <a:r>
              <a:rPr lang="en-US" sz="1200" b="1" smtClean="0">
                <a:solidFill>
                  <a:schemeClr val="accent1">
                    <a:lumMod val="75000"/>
                  </a:schemeClr>
                </a:solidFill>
              </a:rPr>
              <a:t>Heavy: 200 MP </a:t>
            </a:r>
            <a:r>
              <a:rPr lang="en-US" sz="1200" b="1" smtClean="0">
                <a:solidFill>
                  <a:schemeClr val="accent5">
                    <a:lumMod val="75000"/>
                  </a:schemeClr>
                </a:solidFill>
              </a:rPr>
              <a:t>40 Fuel </a:t>
            </a:r>
            <a:r>
              <a:rPr lang="en-US" sz="1200" b="1" smtClean="0">
                <a:solidFill>
                  <a:schemeClr val="accent2">
                    <a:lumMod val="75000"/>
                  </a:schemeClr>
                </a:solidFill>
              </a:rPr>
              <a:t>50 Ammo</a:t>
            </a:r>
          </a:p>
        </p:txBody>
      </p:sp>
      <p:sp>
        <p:nvSpPr>
          <p:cNvPr id="29" name="Zaoblený obdĺžnik 28"/>
          <p:cNvSpPr/>
          <p:nvPr/>
        </p:nvSpPr>
        <p:spPr>
          <a:xfrm>
            <a:off x="208731" y="5203824"/>
            <a:ext cx="2357454" cy="928694"/>
          </a:xfrm>
          <a:prstGeom prst="roundRect">
            <a:avLst>
              <a:gd name="adj" fmla="val 3738"/>
            </a:avLst>
          </a:prstGeom>
          <a:solidFill>
            <a:schemeClr val="bg1">
              <a:alpha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t" anchorCtr="0"/>
          <a:lstStyle/>
          <a:p>
            <a:r>
              <a:rPr lang="en-US" sz="1700" b="1" smtClean="0">
                <a:solidFill>
                  <a:schemeClr val="tx1"/>
                </a:solidFill>
              </a:rPr>
              <a:t>Tier3 - Case Blue</a:t>
            </a:r>
          </a:p>
          <a:p>
            <a:r>
              <a:rPr lang="en-US" sz="1200" b="1" smtClean="0">
                <a:solidFill>
                  <a:schemeClr val="accent1">
                    <a:lumMod val="75000"/>
                  </a:schemeClr>
                </a:solidFill>
              </a:rPr>
              <a:t>Light: 200 MP </a:t>
            </a:r>
            <a:r>
              <a:rPr lang="en-US" sz="1200" b="1" smtClean="0">
                <a:solidFill>
                  <a:schemeClr val="accent5">
                    <a:lumMod val="75000"/>
                  </a:schemeClr>
                </a:solidFill>
              </a:rPr>
              <a:t>35 Fuel</a:t>
            </a:r>
          </a:p>
          <a:p>
            <a:r>
              <a:rPr lang="en-US" sz="1200" b="1" smtClean="0">
                <a:solidFill>
                  <a:schemeClr val="accent1">
                    <a:lumMod val="75000"/>
                  </a:schemeClr>
                </a:solidFill>
              </a:rPr>
              <a:t>Medium: 200 MP </a:t>
            </a:r>
            <a:r>
              <a:rPr lang="en-US" sz="1200" b="1" smtClean="0">
                <a:solidFill>
                  <a:schemeClr val="accent5">
                    <a:lumMod val="75000"/>
                  </a:schemeClr>
                </a:solidFill>
              </a:rPr>
              <a:t>45 Fuel </a:t>
            </a:r>
            <a:r>
              <a:rPr lang="en-US" sz="1200" b="1" smtClean="0">
                <a:solidFill>
                  <a:schemeClr val="accent2">
                    <a:lumMod val="75000"/>
                  </a:schemeClr>
                </a:solidFill>
              </a:rPr>
              <a:t>50 Ammo</a:t>
            </a:r>
            <a:endParaRPr lang="en-US" sz="1200" b="1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en-US" sz="1200" b="1" smtClean="0">
                <a:solidFill>
                  <a:schemeClr val="accent1">
                    <a:lumMod val="75000"/>
                  </a:schemeClr>
                </a:solidFill>
              </a:rPr>
              <a:t>Heavy: 200 MP </a:t>
            </a:r>
            <a:r>
              <a:rPr lang="en-US" sz="1200" b="1" smtClean="0">
                <a:solidFill>
                  <a:schemeClr val="accent5">
                    <a:lumMod val="75000"/>
                  </a:schemeClr>
                </a:solidFill>
              </a:rPr>
              <a:t>75 Fuel </a:t>
            </a:r>
            <a:r>
              <a:rPr lang="en-US" sz="1200" b="1" smtClean="0">
                <a:solidFill>
                  <a:schemeClr val="accent2">
                    <a:lumMod val="75000"/>
                  </a:schemeClr>
                </a:solidFill>
              </a:rPr>
              <a:t>100 Ammo</a:t>
            </a:r>
          </a:p>
        </p:txBody>
      </p:sp>
      <p:sp>
        <p:nvSpPr>
          <p:cNvPr id="30" name="Zaoblený obdĺžnik 29"/>
          <p:cNvSpPr/>
          <p:nvPr/>
        </p:nvSpPr>
        <p:spPr>
          <a:xfrm>
            <a:off x="208731" y="6418270"/>
            <a:ext cx="2357454" cy="928694"/>
          </a:xfrm>
          <a:prstGeom prst="roundRect">
            <a:avLst>
              <a:gd name="adj" fmla="val 3738"/>
            </a:avLst>
          </a:prstGeom>
          <a:solidFill>
            <a:schemeClr val="bg1">
              <a:alpha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t" anchorCtr="0"/>
          <a:lstStyle/>
          <a:p>
            <a:r>
              <a:rPr lang="en-US" sz="1700" b="1" smtClean="0">
                <a:solidFill>
                  <a:schemeClr val="tx1"/>
                </a:solidFill>
              </a:rPr>
              <a:t>Tier4 - Citadelle</a:t>
            </a:r>
          </a:p>
          <a:p>
            <a:r>
              <a:rPr lang="en-US" sz="1200" b="1" smtClean="0">
                <a:solidFill>
                  <a:schemeClr val="accent1">
                    <a:lumMod val="75000"/>
                  </a:schemeClr>
                </a:solidFill>
              </a:rPr>
              <a:t>Light: 200 MP </a:t>
            </a:r>
            <a:r>
              <a:rPr lang="en-US" sz="1200" b="1" smtClean="0">
                <a:solidFill>
                  <a:schemeClr val="accent5">
                    <a:lumMod val="75000"/>
                  </a:schemeClr>
                </a:solidFill>
              </a:rPr>
              <a:t>50 Fuel</a:t>
            </a:r>
          </a:p>
          <a:p>
            <a:r>
              <a:rPr lang="en-US" sz="1200" b="1" smtClean="0">
                <a:solidFill>
                  <a:schemeClr val="accent1">
                    <a:lumMod val="75000"/>
                  </a:schemeClr>
                </a:solidFill>
              </a:rPr>
              <a:t>Medium: 200 MP </a:t>
            </a:r>
            <a:r>
              <a:rPr lang="en-US" sz="1200" b="1" smtClean="0">
                <a:solidFill>
                  <a:schemeClr val="accent5">
                    <a:lumMod val="75000"/>
                  </a:schemeClr>
                </a:solidFill>
              </a:rPr>
              <a:t>50 Fuel </a:t>
            </a:r>
            <a:r>
              <a:rPr lang="en-US" sz="1200" b="1" smtClean="0">
                <a:solidFill>
                  <a:schemeClr val="accent2">
                    <a:lumMod val="75000"/>
                  </a:schemeClr>
                </a:solidFill>
              </a:rPr>
              <a:t>50 Ammo</a:t>
            </a:r>
            <a:endParaRPr lang="en-US" sz="1200" b="1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en-US" sz="1200" b="1" smtClean="0">
                <a:solidFill>
                  <a:schemeClr val="accent1">
                    <a:lumMod val="75000"/>
                  </a:schemeClr>
                </a:solidFill>
              </a:rPr>
              <a:t>Heavy: 200 MP </a:t>
            </a:r>
            <a:r>
              <a:rPr lang="en-US" sz="1200" b="1" smtClean="0">
                <a:solidFill>
                  <a:schemeClr val="accent5">
                    <a:lumMod val="75000"/>
                  </a:schemeClr>
                </a:solidFill>
              </a:rPr>
              <a:t>100 Fuel </a:t>
            </a:r>
            <a:r>
              <a:rPr lang="en-US" sz="1200" b="1" smtClean="0">
                <a:solidFill>
                  <a:schemeClr val="accent2">
                    <a:lumMod val="75000"/>
                  </a:schemeClr>
                </a:solidFill>
              </a:rPr>
              <a:t>100 Ammo</a:t>
            </a:r>
          </a:p>
        </p:txBody>
      </p:sp>
      <p:sp>
        <p:nvSpPr>
          <p:cNvPr id="31" name="Zaoblený obdĺžnik 30"/>
          <p:cNvSpPr/>
          <p:nvPr/>
        </p:nvSpPr>
        <p:spPr>
          <a:xfrm>
            <a:off x="2709061" y="1989114"/>
            <a:ext cx="1143008" cy="571504"/>
          </a:xfrm>
          <a:prstGeom prst="roundRect">
            <a:avLst>
              <a:gd name="adj" fmla="val 3738"/>
            </a:avLst>
          </a:prstGeom>
          <a:solidFill>
            <a:schemeClr val="bg1"/>
          </a:solidFill>
          <a:ln w="254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ctr" anchorCtr="0"/>
          <a:lstStyle/>
          <a:p>
            <a:pPr algn="ctr"/>
            <a:r>
              <a:rPr lang="en-US" sz="1400" b="1" smtClean="0">
                <a:solidFill>
                  <a:schemeClr val="bg2">
                    <a:lumMod val="25000"/>
                  </a:schemeClr>
                </a:solidFill>
              </a:rPr>
              <a:t>Ostheer</a:t>
            </a:r>
          </a:p>
          <a:p>
            <a:pPr algn="ctr"/>
            <a:r>
              <a:rPr lang="en-US" sz="1400" b="1" smtClean="0">
                <a:solidFill>
                  <a:schemeClr val="bg2">
                    <a:lumMod val="25000"/>
                  </a:schemeClr>
                </a:solidFill>
              </a:rPr>
              <a:t>infantry</a:t>
            </a:r>
          </a:p>
        </p:txBody>
      </p:sp>
      <p:sp>
        <p:nvSpPr>
          <p:cNvPr id="33" name="Zaoblený obdĺžnik 32"/>
          <p:cNvSpPr/>
          <p:nvPr/>
        </p:nvSpPr>
        <p:spPr>
          <a:xfrm>
            <a:off x="2709061" y="2917808"/>
            <a:ext cx="1143008" cy="571504"/>
          </a:xfrm>
          <a:prstGeom prst="roundRect">
            <a:avLst>
              <a:gd name="adj" fmla="val 3738"/>
            </a:avLst>
          </a:prstGeom>
          <a:solidFill>
            <a:schemeClr val="bg1"/>
          </a:solidFill>
          <a:ln w="254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ctr" anchorCtr="0"/>
          <a:lstStyle/>
          <a:p>
            <a:pPr algn="ctr"/>
            <a:r>
              <a:rPr lang="en-US" sz="1400" b="1" smtClean="0">
                <a:solidFill>
                  <a:schemeClr val="bg2">
                    <a:lumMod val="25000"/>
                  </a:schemeClr>
                </a:solidFill>
              </a:rPr>
              <a:t>*MG34</a:t>
            </a:r>
          </a:p>
        </p:txBody>
      </p:sp>
      <p:sp>
        <p:nvSpPr>
          <p:cNvPr id="40" name="Zaoblený obdĺžnik 39"/>
          <p:cNvSpPr/>
          <p:nvPr/>
        </p:nvSpPr>
        <p:spPr>
          <a:xfrm>
            <a:off x="2709061" y="4132254"/>
            <a:ext cx="1143008" cy="571504"/>
          </a:xfrm>
          <a:prstGeom prst="roundRect">
            <a:avLst>
              <a:gd name="adj" fmla="val 3738"/>
            </a:avLst>
          </a:prstGeom>
          <a:solidFill>
            <a:schemeClr val="bg1"/>
          </a:solidFill>
          <a:ln w="254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ctr" anchorCtr="0"/>
          <a:lstStyle/>
          <a:p>
            <a:pPr algn="ctr"/>
            <a:r>
              <a:rPr lang="en-US" sz="1400" b="1" smtClean="0">
                <a:solidFill>
                  <a:schemeClr val="bg2">
                    <a:lumMod val="25000"/>
                  </a:schemeClr>
                </a:solidFill>
              </a:rPr>
              <a:t>Gebirgsjäger</a:t>
            </a:r>
          </a:p>
        </p:txBody>
      </p:sp>
      <p:sp>
        <p:nvSpPr>
          <p:cNvPr id="41" name="Zaoblený obdĺžnik 40"/>
          <p:cNvSpPr/>
          <p:nvPr/>
        </p:nvSpPr>
        <p:spPr>
          <a:xfrm>
            <a:off x="2709061" y="5346700"/>
            <a:ext cx="1143008" cy="571504"/>
          </a:xfrm>
          <a:prstGeom prst="roundRect">
            <a:avLst>
              <a:gd name="adj" fmla="val 3738"/>
            </a:avLst>
          </a:prstGeom>
          <a:solidFill>
            <a:schemeClr val="bg1"/>
          </a:solidFill>
          <a:ln w="254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ctr" anchorCtr="0"/>
          <a:lstStyle/>
          <a:p>
            <a:pPr algn="ctr"/>
            <a:r>
              <a:rPr lang="en-US" sz="1400" b="1" smtClean="0">
                <a:solidFill>
                  <a:schemeClr val="bg2">
                    <a:lumMod val="25000"/>
                  </a:schemeClr>
                </a:solidFill>
              </a:rPr>
              <a:t>Stormpios.</a:t>
            </a:r>
          </a:p>
        </p:txBody>
      </p:sp>
      <p:sp>
        <p:nvSpPr>
          <p:cNvPr id="42" name="Zaoblený obdĺžnik 41"/>
          <p:cNvSpPr/>
          <p:nvPr/>
        </p:nvSpPr>
        <p:spPr>
          <a:xfrm>
            <a:off x="2709061" y="6561146"/>
            <a:ext cx="1143008" cy="571504"/>
          </a:xfrm>
          <a:prstGeom prst="roundRect">
            <a:avLst>
              <a:gd name="adj" fmla="val 3738"/>
            </a:avLst>
          </a:prstGeom>
          <a:solidFill>
            <a:schemeClr val="bg1"/>
          </a:solidFill>
          <a:ln w="254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ctr" anchorCtr="0"/>
          <a:lstStyle/>
          <a:p>
            <a:pPr algn="ctr"/>
            <a:r>
              <a:rPr lang="en-US" sz="1400" b="1" smtClean="0">
                <a:solidFill>
                  <a:schemeClr val="bg2">
                    <a:lumMod val="25000"/>
                  </a:schemeClr>
                </a:solidFill>
              </a:rPr>
              <a:t>Assault infantry</a:t>
            </a:r>
          </a:p>
        </p:txBody>
      </p:sp>
      <p:cxnSp>
        <p:nvCxnSpPr>
          <p:cNvPr id="44" name="Rovná spojovacia šípka 43"/>
          <p:cNvCxnSpPr/>
          <p:nvPr/>
        </p:nvCxnSpPr>
        <p:spPr>
          <a:xfrm rot="5400000">
            <a:off x="566715" y="5060154"/>
            <a:ext cx="285752" cy="1588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Rovná spojovacia šípka 44"/>
          <p:cNvCxnSpPr/>
          <p:nvPr/>
        </p:nvCxnSpPr>
        <p:spPr>
          <a:xfrm rot="5400000">
            <a:off x="566715" y="6274600"/>
            <a:ext cx="285752" cy="1588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aoblený obdĺžnik 45"/>
          <p:cNvSpPr/>
          <p:nvPr/>
        </p:nvSpPr>
        <p:spPr>
          <a:xfrm>
            <a:off x="4137821" y="2917808"/>
            <a:ext cx="1143008" cy="571504"/>
          </a:xfrm>
          <a:prstGeom prst="roundRect">
            <a:avLst>
              <a:gd name="adj" fmla="val 3738"/>
            </a:avLst>
          </a:prstGeom>
          <a:solidFill>
            <a:schemeClr val="bg1"/>
          </a:solidFill>
          <a:ln w="254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ctr" anchorCtr="0"/>
          <a:lstStyle/>
          <a:p>
            <a:pPr algn="ctr"/>
            <a:r>
              <a:rPr lang="en-US" sz="1400" b="1" smtClean="0">
                <a:solidFill>
                  <a:schemeClr val="bg2">
                    <a:lumMod val="25000"/>
                  </a:schemeClr>
                </a:solidFill>
              </a:rPr>
              <a:t>*7.5cm Inf.gun</a:t>
            </a:r>
          </a:p>
        </p:txBody>
      </p:sp>
      <p:sp>
        <p:nvSpPr>
          <p:cNvPr id="47" name="Zaoblený obdĺžnik 46"/>
          <p:cNvSpPr/>
          <p:nvPr/>
        </p:nvSpPr>
        <p:spPr>
          <a:xfrm>
            <a:off x="5495143" y="2917808"/>
            <a:ext cx="1143008" cy="571504"/>
          </a:xfrm>
          <a:prstGeom prst="roundRect">
            <a:avLst>
              <a:gd name="adj" fmla="val 3738"/>
            </a:avLst>
          </a:prstGeom>
          <a:solidFill>
            <a:schemeClr val="bg1"/>
          </a:solidFill>
          <a:ln w="254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ctr" anchorCtr="0"/>
          <a:lstStyle/>
          <a:p>
            <a:pPr algn="ctr"/>
            <a:r>
              <a:rPr lang="en-US" sz="1400" b="1" smtClean="0">
                <a:solidFill>
                  <a:schemeClr val="bg2">
                    <a:lumMod val="25000"/>
                  </a:schemeClr>
                </a:solidFill>
              </a:rPr>
              <a:t>*PzII Luchs</a:t>
            </a:r>
          </a:p>
        </p:txBody>
      </p:sp>
      <p:sp>
        <p:nvSpPr>
          <p:cNvPr id="49" name="Zaoblený obdĺžnik 48"/>
          <p:cNvSpPr/>
          <p:nvPr/>
        </p:nvSpPr>
        <p:spPr>
          <a:xfrm>
            <a:off x="4137821" y="4132254"/>
            <a:ext cx="1143008" cy="571504"/>
          </a:xfrm>
          <a:prstGeom prst="roundRect">
            <a:avLst>
              <a:gd name="adj" fmla="val 3738"/>
            </a:avLst>
          </a:prstGeom>
          <a:solidFill>
            <a:schemeClr val="bg1"/>
          </a:solidFill>
          <a:ln w="254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ctr" anchorCtr="0"/>
          <a:lstStyle/>
          <a:p>
            <a:pPr algn="ctr"/>
            <a:r>
              <a:rPr lang="en-US" sz="1400" b="1" smtClean="0">
                <a:solidFill>
                  <a:schemeClr val="bg2">
                    <a:lumMod val="25000"/>
                  </a:schemeClr>
                </a:solidFill>
              </a:rPr>
              <a:t>Halftrack</a:t>
            </a:r>
          </a:p>
        </p:txBody>
      </p:sp>
      <p:sp>
        <p:nvSpPr>
          <p:cNvPr id="50" name="Zaoblený obdĺžnik 49"/>
          <p:cNvSpPr/>
          <p:nvPr/>
        </p:nvSpPr>
        <p:spPr>
          <a:xfrm>
            <a:off x="4137821" y="5346700"/>
            <a:ext cx="1143008" cy="571504"/>
          </a:xfrm>
          <a:prstGeom prst="roundRect">
            <a:avLst>
              <a:gd name="adj" fmla="val 3738"/>
            </a:avLst>
          </a:prstGeom>
          <a:solidFill>
            <a:schemeClr val="bg1"/>
          </a:solidFill>
          <a:ln w="254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ctr" anchorCtr="0"/>
          <a:lstStyle/>
          <a:p>
            <a:pPr algn="ctr"/>
            <a:r>
              <a:rPr lang="en-US" sz="1400" b="1" smtClean="0">
                <a:solidFill>
                  <a:schemeClr val="bg2">
                    <a:lumMod val="25000"/>
                  </a:schemeClr>
                </a:solidFill>
              </a:rPr>
              <a:t>7.5cm Pak40 AT gun</a:t>
            </a:r>
          </a:p>
        </p:txBody>
      </p:sp>
      <p:sp>
        <p:nvSpPr>
          <p:cNvPr id="51" name="Zaoblený obdĺžnik 50"/>
          <p:cNvSpPr/>
          <p:nvPr/>
        </p:nvSpPr>
        <p:spPr>
          <a:xfrm>
            <a:off x="4137821" y="6561146"/>
            <a:ext cx="1143008" cy="571504"/>
          </a:xfrm>
          <a:prstGeom prst="roundRect">
            <a:avLst>
              <a:gd name="adj" fmla="val 3738"/>
            </a:avLst>
          </a:prstGeom>
          <a:solidFill>
            <a:schemeClr val="bg1"/>
          </a:solidFill>
          <a:ln w="254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ctr" anchorCtr="0"/>
          <a:lstStyle/>
          <a:p>
            <a:pPr algn="ctr"/>
            <a:r>
              <a:rPr lang="en-US" sz="1400" b="1" smtClean="0">
                <a:solidFill>
                  <a:schemeClr val="bg2">
                    <a:lumMod val="25000"/>
                  </a:schemeClr>
                </a:solidFill>
              </a:rPr>
              <a:t>Raketenwfer. 56</a:t>
            </a:r>
          </a:p>
        </p:txBody>
      </p:sp>
      <p:sp>
        <p:nvSpPr>
          <p:cNvPr id="52" name="Zaoblený obdĺžnik 51"/>
          <p:cNvSpPr/>
          <p:nvPr/>
        </p:nvSpPr>
        <p:spPr>
          <a:xfrm>
            <a:off x="5495143" y="4132254"/>
            <a:ext cx="1143008" cy="571504"/>
          </a:xfrm>
          <a:prstGeom prst="roundRect">
            <a:avLst>
              <a:gd name="adj" fmla="val 3738"/>
            </a:avLst>
          </a:prstGeom>
          <a:solidFill>
            <a:schemeClr val="bg1"/>
          </a:solidFill>
          <a:ln w="254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ctr" anchorCtr="0"/>
          <a:lstStyle/>
          <a:p>
            <a:pPr algn="ctr"/>
            <a:r>
              <a:rPr lang="en-US" sz="1400" b="1" smtClean="0">
                <a:solidFill>
                  <a:schemeClr val="bg2">
                    <a:lumMod val="25000"/>
                  </a:schemeClr>
                </a:solidFill>
              </a:rPr>
              <a:t>PzIII</a:t>
            </a:r>
          </a:p>
        </p:txBody>
      </p:sp>
      <p:sp>
        <p:nvSpPr>
          <p:cNvPr id="53" name="Zaoblený obdĺžnik 52"/>
          <p:cNvSpPr/>
          <p:nvPr/>
        </p:nvSpPr>
        <p:spPr>
          <a:xfrm>
            <a:off x="5495143" y="5346700"/>
            <a:ext cx="1143008" cy="571504"/>
          </a:xfrm>
          <a:prstGeom prst="roundRect">
            <a:avLst>
              <a:gd name="adj" fmla="val 3738"/>
            </a:avLst>
          </a:prstGeom>
          <a:solidFill>
            <a:schemeClr val="bg1"/>
          </a:solidFill>
          <a:ln w="254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ctr" anchorCtr="0"/>
          <a:lstStyle/>
          <a:p>
            <a:pPr algn="ctr"/>
            <a:r>
              <a:rPr lang="en-US" sz="1400" b="1" smtClean="0">
                <a:solidFill>
                  <a:schemeClr val="bg2">
                    <a:lumMod val="25000"/>
                  </a:schemeClr>
                </a:solidFill>
              </a:rPr>
              <a:t>StugIII</a:t>
            </a:r>
          </a:p>
        </p:txBody>
      </p:sp>
      <p:sp>
        <p:nvSpPr>
          <p:cNvPr id="54" name="Zaoblený obdĺžnik 53"/>
          <p:cNvSpPr/>
          <p:nvPr/>
        </p:nvSpPr>
        <p:spPr>
          <a:xfrm>
            <a:off x="5495143" y="6561146"/>
            <a:ext cx="1143008" cy="571504"/>
          </a:xfrm>
          <a:prstGeom prst="roundRect">
            <a:avLst>
              <a:gd name="adj" fmla="val 3738"/>
            </a:avLst>
          </a:prstGeom>
          <a:solidFill>
            <a:schemeClr val="bg1"/>
          </a:solidFill>
          <a:ln w="254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ctr" anchorCtr="0"/>
          <a:lstStyle/>
          <a:p>
            <a:pPr algn="ctr"/>
            <a:r>
              <a:rPr lang="en-US" sz="1400" b="1" smtClean="0">
                <a:solidFill>
                  <a:schemeClr val="bg2">
                    <a:lumMod val="25000"/>
                  </a:schemeClr>
                </a:solidFill>
              </a:rPr>
              <a:t>Tiger</a:t>
            </a:r>
          </a:p>
        </p:txBody>
      </p:sp>
      <p:sp>
        <p:nvSpPr>
          <p:cNvPr id="58" name="BlokTextu 57"/>
          <p:cNvSpPr txBox="1"/>
          <p:nvPr/>
        </p:nvSpPr>
        <p:spPr>
          <a:xfrm>
            <a:off x="2566185" y="3489312"/>
            <a:ext cx="3786214" cy="357190"/>
          </a:xfrm>
          <a:prstGeom prst="rect">
            <a:avLst/>
          </a:prstGeom>
          <a:noFill/>
        </p:spPr>
        <p:txBody>
          <a:bodyPr wrap="square" lIns="39200" tIns="39200" rIns="39200" bIns="39200" rtlCol="0">
            <a:noAutofit/>
          </a:bodyPr>
          <a:lstStyle/>
          <a:p>
            <a:r>
              <a:rPr lang="en-US" sz="1700" b="1" smtClean="0">
                <a:solidFill>
                  <a:schemeClr val="accent1">
                    <a:lumMod val="75000"/>
                  </a:schemeClr>
                </a:solidFill>
              </a:rPr>
              <a:t>*</a:t>
            </a:r>
            <a:r>
              <a:rPr lang="en-US" sz="1700" b="1" smtClean="0">
                <a:solidFill>
                  <a:schemeClr val="accent1">
                    <a:lumMod val="75000"/>
                  </a:schemeClr>
                </a:solidFill>
              </a:rPr>
              <a:t>unlock new units... </a:t>
            </a:r>
            <a:r>
              <a:rPr lang="en-US" sz="1700" b="1" smtClean="0">
                <a:solidFill>
                  <a:schemeClr val="accent1">
                    <a:lumMod val="75000"/>
                  </a:schemeClr>
                </a:solidFill>
              </a:rPr>
              <a:t>same for other tiers</a:t>
            </a:r>
            <a:endParaRPr lang="sk-SK" sz="1700" b="1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 Narrow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</TotalTime>
  <Words>465</Words>
  <Application>Microsoft Office PowerPoint</Application>
  <PresentationFormat>Vlastná</PresentationFormat>
  <Paragraphs>155</Paragraphs>
  <Slides>8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8</vt:i4>
      </vt:variant>
    </vt:vector>
  </HeadingPairs>
  <TitlesOfParts>
    <vt:vector size="9" baseType="lpstr">
      <vt:lpstr>Motív Office</vt:lpstr>
      <vt:lpstr>Snímka 1</vt:lpstr>
      <vt:lpstr>Snímka 2</vt:lpstr>
      <vt:lpstr>Snímka 3</vt:lpstr>
      <vt:lpstr>Snímka 4</vt:lpstr>
      <vt:lpstr>Snímka 5</vt:lpstr>
      <vt:lpstr>Snímka 6</vt:lpstr>
      <vt:lpstr>Snímka 7</vt:lpstr>
      <vt:lpstr>Snímka 8</vt:lpstr>
    </vt:vector>
  </TitlesOfParts>
  <Company>TAUSEC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Snímka 1</dc:title>
  <dc:creator>Jan Pavlisko</dc:creator>
  <cp:lastModifiedBy>Jan Pavlisko</cp:lastModifiedBy>
  <cp:revision>69</cp:revision>
  <dcterms:created xsi:type="dcterms:W3CDTF">2009-02-19T17:07:33Z</dcterms:created>
  <dcterms:modified xsi:type="dcterms:W3CDTF">2010-04-17T22:01:32Z</dcterms:modified>
</cp:coreProperties>
</file>