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79" r:id="rId6"/>
    <p:sldId id="260" r:id="rId7"/>
    <p:sldId id="261" r:id="rId8"/>
    <p:sldId id="262" r:id="rId9"/>
    <p:sldId id="263" r:id="rId10"/>
    <p:sldId id="264" r:id="rId11"/>
    <p:sldId id="265" r:id="rId12"/>
    <p:sldId id="280" r:id="rId13"/>
    <p:sldId id="274" r:id="rId14"/>
    <p:sldId id="266" r:id="rId15"/>
    <p:sldId id="267" r:id="rId16"/>
    <p:sldId id="268" r:id="rId17"/>
    <p:sldId id="269" r:id="rId18"/>
    <p:sldId id="270" r:id="rId19"/>
    <p:sldId id="271" r:id="rId20"/>
    <p:sldId id="283" r:id="rId21"/>
    <p:sldId id="272" r:id="rId22"/>
    <p:sldId id="273" r:id="rId23"/>
    <p:sldId id="275" r:id="rId24"/>
    <p:sldId id="281" r:id="rId25"/>
    <p:sldId id="278" r:id="rId26"/>
    <p:sldId id="276" r:id="rId27"/>
    <p:sldId id="277" r:id="rId28"/>
    <p:sldId id="28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81" autoAdjust="0"/>
    <p:restoredTop sz="89157" autoAdjust="0"/>
  </p:normalViewPr>
  <p:slideViewPr>
    <p:cSldViewPr>
      <p:cViewPr>
        <p:scale>
          <a:sx n="90" d="100"/>
          <a:sy n="90" d="100"/>
        </p:scale>
        <p:origin x="-264" y="1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09C4F8-844C-45E2-8594-1A7CD43569C3}" type="datetimeFigureOut">
              <a:rPr lang="en-US" smtClean="0"/>
              <a:pPr/>
              <a:t>9/29/2012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D89DF3-64E8-4BF4-826E-F6ED4F28460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Technically speaking Poudre B was the first smokeless power, but cordite was a much more powerful smokeless powder and</a:t>
            </a:r>
            <a:r>
              <a:rPr lang="en-US" baseline="0" dirty="0" smtClean="0"/>
              <a:t> was created out of a direct need to improve on what the British considered “inferior and weak” international powders.</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British responded with something even crazier called the Livens Large Gallery Flame Projector, an</a:t>
            </a:r>
            <a:r>
              <a:rPr lang="en-US" baseline="0" dirty="0" smtClean="0"/>
              <a:t> incredibly long flamethrower hose connected under a series of trenches and no-man’s-land to a large tank reservoir which could be used to launch fire for a good 30 to 40 meters. None of the 5 constructed survived the war.</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tank crew would often have to rest after an hour of being in an early tank because of all the fumes that came from the engine. Many engines were just shoved in the back of the vehicle and weren’t sealed, thus causing them to leak poisonous fumes into the body of the tank.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Mark series of tanks were split into two groups based on gender, Male (armed with Cannons within the pontoons and MGs in a few other places) and Female (with Machine guns in the Pontoons.) There were also so called “Hermaphrodite” models (seen only in the Mark V production line) </a:t>
            </a:r>
            <a:r>
              <a:rPr lang="en-US" dirty="0" smtClean="0"/>
              <a:t>with one Male</a:t>
            </a:r>
            <a:r>
              <a:rPr lang="en-US" baseline="0" dirty="0" smtClean="0"/>
              <a:t> and one Female Pontoon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t>
            </a:r>
            <a:r>
              <a:rPr lang="en-US" dirty="0" smtClean="0"/>
              <a:t>  </a:t>
            </a:r>
          </a:p>
          <a:p>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FT-17</a:t>
            </a:r>
            <a:r>
              <a:rPr lang="en-US" baseline="0" dirty="0" smtClean="0"/>
              <a:t> was copied around the world and used by many countries up to WWII. The French would modernize and produce more efficient variants of this tank as well. </a:t>
            </a:r>
          </a:p>
          <a:p>
            <a:endParaRPr lang="en-US" baseline="0" dirty="0" smtClean="0"/>
          </a:p>
          <a:p>
            <a:r>
              <a:rPr lang="en-US" baseline="0" dirty="0" smtClean="0"/>
              <a:t>I would have to say that this would probably France’s greatest contribution to modern warfare. The only problem with it was that its main armament was a single machine gun or sometimes, very rarely, a 37mm gun.  </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pc="100" dirty="0" smtClean="0"/>
              <a:t>The psychological impact of snipers was so great that any sniper taken alive by either side was executed immediately, no questions asked</a:t>
            </a:r>
            <a:r>
              <a:rPr lang="en-US" dirty="0" smtClean="0"/>
              <a:t>. Most other soldiers didn’t consider sniper genuine combatants, so in their eyes the rules of war didn’t apply to snipers.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These gents are Austrian snipers armed with the standard </a:t>
            </a:r>
            <a:r>
              <a:rPr lang="en-US" dirty="0" err="1" smtClean="0"/>
              <a:t>Steyr-Mannlicher</a:t>
            </a:r>
            <a:r>
              <a:rPr lang="en-US" baseline="0" dirty="0" smtClean="0"/>
              <a:t> M1895 rifle with a scope. Note how high the scope is mounted, this was done to allow stripper clips (standard clip, not 1 by 1 bullet load) to be </a:t>
            </a:r>
            <a:r>
              <a:rPr lang="en-US" baseline="0" dirty="0" smtClean="0"/>
              <a:t>used.</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7D89DF3-64E8-4BF4-826E-F6ED4F284600}" type="slidenum">
              <a:rPr lang="en-US" smtClean="0"/>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P14 started as the P13 project, designed for a new .276</a:t>
            </a:r>
            <a:r>
              <a:rPr lang="en-US" baseline="0" dirty="0" smtClean="0"/>
              <a:t> magnum (high velocity) round, following the Boer War, where British regulars were being destroyed by units of Afrikaans settlers and their </a:t>
            </a:r>
            <a:r>
              <a:rPr lang="en-US" baseline="0" dirty="0" err="1" smtClean="0"/>
              <a:t>Mausers</a:t>
            </a:r>
            <a:r>
              <a:rPr lang="en-US" baseline="0" dirty="0" smtClean="0"/>
              <a:t> chambered for the magnum 7x57 cartridge. A couple were manufactured before the outbreak of WWI, but WWI destroyed any hope for logistical change, and the few that survived became hunters guns or recreational weapons. Thus, the P13 was up-gunned to the .303 Enfield (by the way, they attempted to make the Lee-Enfield into a magnum firing weapon, but that failed, and so died the .276), and while not many P14s were made, those that were, often made it into the hands of snipers on the front-line. Also the M1917 Enfield Rifle, developed in America as soon as the war started, was a P14 in .30-06.</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the Ross was a piece of S**t (excuse my French), but this conversion was found to be quite sound</a:t>
            </a:r>
            <a:r>
              <a:rPr lang="en-US" baseline="0" dirty="0" smtClean="0"/>
              <a:t> and useful. It was only held back by bureaucrats and a few small and easily collectible glitches. Had it been put in service it could have provided the Canadians with some much needed mobile firepower.</a:t>
            </a:r>
          </a:p>
          <a:p>
            <a:endParaRPr lang="en-US" baseline="0" dirty="0" smtClean="0"/>
          </a:p>
          <a:p>
            <a:r>
              <a:rPr lang="en-US" baseline="0" dirty="0" err="1" smtClean="0"/>
              <a:t>Federov’s</a:t>
            </a:r>
            <a:r>
              <a:rPr lang="en-US" baseline="0" dirty="0" smtClean="0"/>
              <a:t> </a:t>
            </a:r>
            <a:r>
              <a:rPr lang="en-US" baseline="0" dirty="0" err="1" smtClean="0"/>
              <a:t>Avtomat</a:t>
            </a:r>
            <a:r>
              <a:rPr lang="en-US" baseline="0" dirty="0" smtClean="0"/>
              <a:t> was an oddity for the time. It had a large (again for the time) magazine of 20 rounds, had multiple fire modes, and was much shorter than the standard rifles of the time. Only a couple of thousand were made before the Civil War started and a few extra were manufactured during the war itself. The few examples that survive from the time were captured by the Finns during the Winter and Continuation Wars, and were preserved (Finns love preserving odd and old weapons)</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Herr</a:t>
            </a:r>
            <a:r>
              <a:rPr lang="en-US" baseline="0" dirty="0" smtClean="0"/>
              <a:t> </a:t>
            </a:r>
            <a:r>
              <a:rPr lang="en-US" baseline="0" dirty="0" err="1" smtClean="0"/>
              <a:t>Gast</a:t>
            </a:r>
            <a:r>
              <a:rPr lang="en-US" baseline="0" dirty="0" smtClean="0"/>
              <a:t> emigrated to the good </a:t>
            </a:r>
            <a:r>
              <a:rPr lang="en-US" baseline="0" dirty="0" err="1" smtClean="0"/>
              <a:t>ol</a:t>
            </a:r>
            <a:r>
              <a:rPr lang="en-US" baseline="0" dirty="0" smtClean="0"/>
              <a:t>’ USA in the 30s where his weapon was tested, and found to be perfectly sound and effective, but was determined to be of little advantage over existing designs (other than the ease of use, cleaning, disassembly, and higher fire rate).</a:t>
            </a:r>
          </a:p>
          <a:p>
            <a:endParaRPr lang="en-US" baseline="0" dirty="0" smtClean="0"/>
          </a:p>
          <a:p>
            <a:r>
              <a:rPr lang="en-US" baseline="0" dirty="0" smtClean="0"/>
              <a:t>Pederson’s creativity would fall under two categories; failed to reach before war’s end, or too radical (for the time) in some way. His Pederson device was the former. Many 1918 and post war (until 1920) </a:t>
            </a:r>
            <a:r>
              <a:rPr lang="en-US" baseline="0" dirty="0" err="1" smtClean="0"/>
              <a:t>Springfields</a:t>
            </a:r>
            <a:r>
              <a:rPr lang="en-US" baseline="0" dirty="0" smtClean="0"/>
              <a:t> had the ability to use the Pederson device due to the ejection slot cut into the side. Many were modernized to M1903A4 (pre-WWII) standard and the only thing remaining of them from the previous era was said ejection port. Recently a Pederson and a couple of cases of its ammo sold for $55,000 at an auction.  </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Ah yes the Mondragon was an interesting piece. It has</a:t>
            </a:r>
            <a:r>
              <a:rPr lang="en-US" baseline="0" dirty="0" smtClean="0"/>
              <a:t> a nice history, mainly because of Mexican industrial capabilities (or more specifically failings). Since they couldn’t mass produce the piece, they out-sourced to a Swiss company, from where it was tested by numerous armies in numerous calibers. Thus the German army got to try it and liked (relatively speaking, it was still fairly crappy) what they tried.</a:t>
            </a:r>
          </a:p>
          <a:p>
            <a:endParaRPr lang="en-US" baseline="0" dirty="0" smtClean="0"/>
          </a:p>
          <a:p>
            <a:r>
              <a:rPr lang="en-US" baseline="0" dirty="0" smtClean="0"/>
              <a:t>Leave it to the French to design a great weapon, but not actually use for more than a year. They weren’t too smart when it came to developing technology forward and decided not to continue working on this system, thus costing  them quite a bit in the future. I can’t solely blame it on the engineers, its really more the government’s fault, and what does the government know about warfare (this applies to almost all of them)?</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Thompson prototype was called</a:t>
            </a:r>
            <a:r>
              <a:rPr lang="en-US" baseline="0" dirty="0" smtClean="0"/>
              <a:t> the Annihilator and had an enormous fire rate. There was a plan to make a belt-fed version as well, but that never occurred. The first soldiers to use the Thompson were the Marine Corps during the “Banana Wars” in Nicaragua and Honduras. They loved it, but complained about the weight in the wet jungles of South America. Sounds kind of like the problem in the Pacific during WWII…. </a:t>
            </a:r>
          </a:p>
          <a:p>
            <a:endParaRPr lang="en-US" baseline="0" dirty="0" smtClean="0"/>
          </a:p>
          <a:p>
            <a:r>
              <a:rPr lang="en-US" dirty="0" smtClean="0"/>
              <a:t>The MP-18 was copied across the world and most early sub machine guns were compared to this one during testing. Many were equipped</a:t>
            </a:r>
            <a:r>
              <a:rPr lang="en-US" baseline="0" dirty="0" smtClean="0"/>
              <a:t> with what was called the Snail Drum (seen above), which gave them a 32 round magazine for use.</a:t>
            </a:r>
            <a:r>
              <a:rPr lang="en-US" dirty="0" smtClean="0"/>
              <a:t> </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dirty="0" err="1" smtClean="0"/>
              <a:t>Mauser</a:t>
            </a:r>
            <a:r>
              <a:rPr lang="en-US" baseline="0" dirty="0" smtClean="0"/>
              <a:t> </a:t>
            </a:r>
            <a:r>
              <a:rPr lang="en-US" dirty="0" smtClean="0"/>
              <a:t>G98 had</a:t>
            </a:r>
            <a:r>
              <a:rPr lang="en-US" baseline="0" dirty="0" smtClean="0"/>
              <a:t> (and still has) many variants and clones. The powerful bolt mechanism allowed many </a:t>
            </a:r>
            <a:r>
              <a:rPr lang="en-US" baseline="0" dirty="0" err="1" smtClean="0"/>
              <a:t>Mausers</a:t>
            </a:r>
            <a:r>
              <a:rPr lang="en-US" baseline="0" dirty="0" smtClean="0"/>
              <a:t> (the common name for any rifle using this system) to utilize large hunting game rounds (upwards of 11mm are still used near exclusively in </a:t>
            </a:r>
            <a:r>
              <a:rPr lang="en-US" baseline="0" dirty="0" err="1" smtClean="0"/>
              <a:t>Mauser</a:t>
            </a:r>
            <a:r>
              <a:rPr lang="en-US" baseline="0" dirty="0" smtClean="0"/>
              <a:t> systems).</a:t>
            </a:r>
          </a:p>
          <a:p>
            <a:endParaRPr lang="en-US" baseline="0" dirty="0" smtClean="0"/>
          </a:p>
          <a:p>
            <a:r>
              <a:rPr lang="en-US" baseline="0" dirty="0" smtClean="0"/>
              <a:t>The original Springfield M1903 fired a different, .30-03 (read thirty-ought three) bullet. The weapon was modernized in 1905 and again in 1906, adding a new spike bayonet (Teddy Roosevelt insisted that the flimsy knife bayonet designed for it was to be redone and he got his wish) and new sights in 1905 and switching to the new 30-06 (read thirty-ought six) in 1906. The weapon was also utilized in WWII, Korea and early ‘Nam as a sniper’s weapon.</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the </a:t>
            </a:r>
            <a:r>
              <a:rPr lang="en-US" dirty="0" err="1" smtClean="0"/>
              <a:t>Leichter</a:t>
            </a:r>
            <a:r>
              <a:rPr lang="en-US" dirty="0" smtClean="0"/>
              <a:t> </a:t>
            </a:r>
            <a:r>
              <a:rPr lang="en-US" dirty="0" err="1" smtClean="0"/>
              <a:t>Kampfwagen</a:t>
            </a:r>
            <a:r>
              <a:rPr lang="en-US" dirty="0" smtClean="0"/>
              <a:t> proved to be the future.</a:t>
            </a:r>
            <a:r>
              <a:rPr lang="en-US" baseline="0" dirty="0" smtClean="0"/>
              <a:t> Most German tank designs before and at the start of WWII were high speed and fairly maneuverable.</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Lee-Enfield was called the Magazine Lee Enfield</a:t>
            </a:r>
            <a:r>
              <a:rPr lang="en-US" baseline="0" dirty="0" smtClean="0"/>
              <a:t> (called the MLE or Emily by soldiers). The Lee-Enfield almost didn’t have it’s moment of glory. During the Boer War in South Africa, British soldiers encountered the Afrikaans settlers (also called the Boers) and their </a:t>
            </a:r>
            <a:r>
              <a:rPr lang="en-US" baseline="0" dirty="0" err="1" smtClean="0"/>
              <a:t>Mauser</a:t>
            </a:r>
            <a:r>
              <a:rPr lang="en-US" baseline="0" dirty="0" smtClean="0"/>
              <a:t> 1893 rifles firing the smaller, higher velocity 7x57mm. Seizing on this new advance the Royal Enfield Weapons Factory designed a new round, the .273 magnum rifle round. They couldn’t readily convert the Lee-Enfield to this bullet and so they set out to designing a weapon called the P13. But WWI stopped said plans and the Lee-Enfield stayed the standard British rifle until WWII. Also, British troops were trained to fire a Mad Minute. This tactic involved mass firing of Lee-Enfield at speeds of about 25 bullets per minute per gun. This became so fast at times that German troops reported that they were cut down buy Machine Gun fire where they had in fact been fired upon by riflemen.</a:t>
            </a:r>
          </a:p>
          <a:p>
            <a:endParaRPr lang="en-US" baseline="0" dirty="0" smtClean="0"/>
          </a:p>
          <a:p>
            <a:r>
              <a:rPr lang="en-US" baseline="0" dirty="0" smtClean="0"/>
              <a:t>The </a:t>
            </a:r>
            <a:r>
              <a:rPr lang="en-US" baseline="0" dirty="0" err="1" smtClean="0"/>
              <a:t>Mosin-Nagant</a:t>
            </a:r>
            <a:r>
              <a:rPr lang="en-US" baseline="0" dirty="0" smtClean="0"/>
              <a:t> was designed using parts from both Leon </a:t>
            </a:r>
            <a:r>
              <a:rPr lang="en-US" baseline="0" dirty="0" err="1" smtClean="0"/>
              <a:t>Nagant’s</a:t>
            </a:r>
            <a:r>
              <a:rPr lang="en-US" baseline="0" dirty="0" smtClean="0"/>
              <a:t> (Belgian weapon designer) and Capt. Sergei </a:t>
            </a:r>
            <a:r>
              <a:rPr lang="en-US" baseline="0" dirty="0" err="1" smtClean="0"/>
              <a:t>Mosin’s</a:t>
            </a:r>
            <a:r>
              <a:rPr lang="en-US" baseline="0" dirty="0" smtClean="0"/>
              <a:t> (of the Russian army) designs. The </a:t>
            </a:r>
            <a:r>
              <a:rPr lang="en-US" baseline="0" dirty="0" err="1" smtClean="0"/>
              <a:t>Mosin-Nagant</a:t>
            </a:r>
            <a:r>
              <a:rPr lang="en-US" baseline="0" dirty="0" smtClean="0"/>
              <a:t> design came about after the Crimean War where Ottoman Turks, armed with Winchester Repeating Rifles devastated a numerically superior Russian Army, armed with old </a:t>
            </a:r>
            <a:r>
              <a:rPr lang="en-US" baseline="0" dirty="0" err="1" smtClean="0"/>
              <a:t>Berdan</a:t>
            </a:r>
            <a:r>
              <a:rPr lang="en-US" baseline="0" dirty="0" smtClean="0"/>
              <a:t> rifles (called </a:t>
            </a:r>
            <a:r>
              <a:rPr lang="en-US" baseline="0" dirty="0" err="1" smtClean="0"/>
              <a:t>Berdanka</a:t>
            </a:r>
            <a:r>
              <a:rPr lang="en-US" baseline="0" dirty="0" smtClean="0"/>
              <a:t> (affectionately) by the Russian soldiers, these single fire weapons were designed by famous Union Sharpshooter and Colonel, Hiram </a:t>
            </a:r>
            <a:r>
              <a:rPr lang="en-US" baseline="0" dirty="0" err="1" smtClean="0"/>
              <a:t>Berdan</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Interesting to note that both of these guns were used by the French in WWII as well because they didn’t have enough</a:t>
            </a:r>
            <a:r>
              <a:rPr lang="en-US" baseline="0" dirty="0" smtClean="0"/>
              <a:t> of their new weapons and had to take these weapons out of reserves.</a:t>
            </a:r>
          </a:p>
          <a:p>
            <a:endParaRPr lang="en-US" baseline="0" dirty="0" smtClean="0"/>
          </a:p>
          <a:p>
            <a:r>
              <a:rPr lang="en-US" baseline="0" dirty="0" smtClean="0"/>
              <a:t>I personally think that the </a:t>
            </a:r>
            <a:r>
              <a:rPr lang="en-US" baseline="0" dirty="0" err="1" smtClean="0"/>
              <a:t>Berthier</a:t>
            </a:r>
            <a:r>
              <a:rPr lang="en-US" baseline="0" dirty="0" smtClean="0"/>
              <a:t> designers had a brain deficiency. Why build a gun with a smaller capacity than the last one? Do you want your men to think that you are trying to get them killed? Anyway, they finally upgraded the thing to a 5 shot magazine somewhere between 1916 and 1917. Not sure why they chose to stop there, since you are upgrading the magazine why not a 10 round like the Lee-Enfield?</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original Maxim machine gun was chambered for the standard British .303 cartridge,</a:t>
            </a:r>
            <a:r>
              <a:rPr lang="en-US" baseline="0" dirty="0" smtClean="0"/>
              <a:t> and all the nations who used this during WWI (which was pretty much every nation other than the </a:t>
            </a:r>
            <a:r>
              <a:rPr lang="en-US" baseline="0" dirty="0" smtClean="0"/>
              <a:t>French, Italians </a:t>
            </a:r>
            <a:r>
              <a:rPr lang="en-US" baseline="0" dirty="0" smtClean="0"/>
              <a:t>and Austro-Hungarians) converted it to suit their needs. All nations re-chambered them for new cartridges, but some, like the Russians set them up on wheeled carriages for ease of transport.</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French </a:t>
            </a:r>
            <a:r>
              <a:rPr lang="en-US" dirty="0" err="1" smtClean="0"/>
              <a:t>Chauchat</a:t>
            </a:r>
            <a:r>
              <a:rPr lang="en-US" dirty="0" smtClean="0"/>
              <a:t> wasn’t a horrible gun, but it wasn’t designed for use in the trenches</a:t>
            </a:r>
            <a:r>
              <a:rPr lang="en-US" baseline="0" dirty="0" smtClean="0"/>
              <a:t> and especially wasn’t built to handle the American .30-06 cartridge. The French version of the gun worked well when kept clean and used with the </a:t>
            </a:r>
            <a:r>
              <a:rPr lang="en-US" baseline="0" dirty="0" err="1" smtClean="0"/>
              <a:t>Lebel</a:t>
            </a:r>
            <a:r>
              <a:rPr lang="en-US" baseline="0" dirty="0" smtClean="0"/>
              <a:t> 8mm bullet it was originally designed for. The American version was just a mess. The factories that made them sometimes built weapons that didn’t have interchangeable parts, their magazines were poorly made and so much other stuff was wrong with them I could make a whole two pages in this </a:t>
            </a:r>
            <a:r>
              <a:rPr lang="en-US" baseline="0" dirty="0" err="1" smtClean="0"/>
              <a:t>Powerpoint</a:t>
            </a:r>
            <a:r>
              <a:rPr lang="en-US" baseline="0" dirty="0" smtClean="0"/>
              <a:t> for it. Also it was called the Shoo-Shoo by some soldiers, but whether that is out of affection or hatred I wouldn’t fathom a clue.</a:t>
            </a:r>
          </a:p>
          <a:p>
            <a:r>
              <a:rPr lang="en-US" baseline="0" dirty="0" smtClean="0"/>
              <a:t> By the way, the magazine allowed dirt into the system because it has cuts in it to see how many bullets are left (not sure why the feature was added, but clearly some </a:t>
            </a:r>
            <a:r>
              <a:rPr lang="en-US" baseline="0" dirty="0" err="1" smtClean="0"/>
              <a:t>Frenchie</a:t>
            </a:r>
            <a:r>
              <a:rPr lang="en-US" baseline="0" dirty="0" smtClean="0"/>
              <a:t> wasn’t thinking with the proper part of his brain or didn’t know how to count.) </a:t>
            </a:r>
          </a:p>
          <a:p>
            <a:endParaRPr lang="en-US" baseline="0" dirty="0" smtClean="0"/>
          </a:p>
          <a:p>
            <a:r>
              <a:rPr lang="en-US" baseline="0" dirty="0" smtClean="0"/>
              <a:t>The M1918 BAR was initially deployed so late in the war because American generals were afraid of their new design falling into German hands. It was field tested in combat by Moses </a:t>
            </a:r>
            <a:r>
              <a:rPr lang="en-US" baseline="0" dirty="0" err="1" smtClean="0"/>
              <a:t>Browning’s</a:t>
            </a:r>
            <a:r>
              <a:rPr lang="en-US" baseline="0" dirty="0" smtClean="0"/>
              <a:t> son, Val Browning. The planning for the 1919 Spring Offensive (which never happened, of course) involved masses BAR rifles being used. Interestingly enough, Special Ops in Vietnam preferred the BAR over more modern weapons such as the problematic XM16E1 (what we </a:t>
            </a:r>
            <a:r>
              <a:rPr lang="en-US" baseline="0" dirty="0" smtClean="0"/>
              <a:t>now </a:t>
            </a:r>
            <a:r>
              <a:rPr lang="en-US" baseline="0" dirty="0" smtClean="0"/>
              <a:t>call the M16). At the same time, Vietcong equipment raids often resulted with many BAR thefts, so it was clearly a reliable and powerful weapon. It remains the lightest full automatic weapon to use the .30-06 round.</a:t>
            </a:r>
          </a:p>
          <a:p>
            <a:endParaRPr lang="en-US" dirty="0" smtClean="0"/>
          </a:p>
          <a:p>
            <a:r>
              <a:rPr lang="en-US" dirty="0" smtClean="0"/>
              <a:t>ß is the German letter for “</a:t>
            </a:r>
            <a:r>
              <a:rPr lang="en-US" dirty="0" err="1" smtClean="0"/>
              <a:t>ss</a:t>
            </a:r>
            <a:r>
              <a:rPr lang="en-US" dirty="0" smtClean="0"/>
              <a:t>” and it produces a z-like sound.</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Paris Gun was, however, a fairly effective propaganda weapon and the Parisian government decided to construct a dummy city on the outskirts of Paris to fool the enemy into aiming at the wrong place. Its ammunition was moved via rail.</a:t>
            </a:r>
          </a:p>
        </p:txBody>
      </p:sp>
      <p:sp>
        <p:nvSpPr>
          <p:cNvPr id="4" name="Slide Number Placeholder 3"/>
          <p:cNvSpPr>
            <a:spLocks noGrp="1"/>
          </p:cNvSpPr>
          <p:nvPr>
            <p:ph type="sldNum" sz="quarter" idx="10"/>
          </p:nvPr>
        </p:nvSpPr>
        <p:spPr/>
        <p:txBody>
          <a:bodyPr/>
          <a:lstStyle/>
          <a:p>
            <a:fld id="{07D89DF3-64E8-4BF4-826E-F6ED4F284600}"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early (top)</a:t>
            </a:r>
            <a:r>
              <a:rPr lang="en-US" dirty="0" smtClean="0"/>
              <a:t> British QF 18 has a rope coiled around the recoil buffer mechanism to ensure that it doesn’t get destroyed</a:t>
            </a:r>
            <a:r>
              <a:rPr lang="en-US" baseline="0" dirty="0" smtClean="0"/>
              <a:t> by enemy fire or shrapnel. </a:t>
            </a:r>
            <a:r>
              <a:rPr lang="en-US" sz="1200" dirty="0" smtClean="0"/>
              <a:t>During the Battle of </a:t>
            </a:r>
            <a:r>
              <a:rPr lang="en-US" sz="1200" dirty="0" err="1" smtClean="0"/>
              <a:t>Cambray</a:t>
            </a:r>
            <a:r>
              <a:rPr lang="en-US" sz="1200" dirty="0" smtClean="0"/>
              <a:t>, British and Canadian artillery men launched a well planned, but unregistered (dummy shells weren’t fired to confirm proper aim, they relied exclusively on mathematics and physics) barrage. They were more than 90% accurate, a standing testament of British</a:t>
            </a:r>
            <a:r>
              <a:rPr lang="en-US" sz="1200" baseline="0" dirty="0" smtClean="0"/>
              <a:t> artillery skills.</a:t>
            </a:r>
            <a:r>
              <a:rPr lang="en-US" sz="1200" dirty="0" smtClean="0"/>
              <a:t> </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included the Portuguese mortar crew because I despise the fact that many people forget all about</a:t>
            </a:r>
            <a:r>
              <a:rPr lang="en-US" baseline="0" dirty="0" smtClean="0"/>
              <a:t> their service in WWI. They wore Pale Blue uniforms in combat and this allowed them to blend in well at night when many armies conducted trench raiding operations. And I’m deliberately excluding the Italians from this power-point because this is about the trenches and the Italian Front was mainly mountain warfare, not as many trenches involved.</a:t>
            </a:r>
            <a:endParaRPr lang="en-US" dirty="0"/>
          </a:p>
        </p:txBody>
      </p:sp>
      <p:sp>
        <p:nvSpPr>
          <p:cNvPr id="4" name="Slide Number Placeholder 3"/>
          <p:cNvSpPr>
            <a:spLocks noGrp="1"/>
          </p:cNvSpPr>
          <p:nvPr>
            <p:ph type="sldNum" sz="quarter" idx="10"/>
          </p:nvPr>
        </p:nvSpPr>
        <p:spPr/>
        <p:txBody>
          <a:bodyPr/>
          <a:lstStyle/>
          <a:p>
            <a:fld id="{07D89DF3-64E8-4BF4-826E-F6ED4F284600}"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4626EB46-D463-478B-9672-58F9588F0BD9}" type="datetimeFigureOut">
              <a:rPr lang="en-US" smtClean="0"/>
              <a:pPr/>
              <a:t>9/29/2012</a:t>
            </a:fld>
            <a:endParaRPr lang="en-US"/>
          </a:p>
        </p:txBody>
      </p:sp>
      <p:sp>
        <p:nvSpPr>
          <p:cNvPr id="16" name="Slide Number Placeholder 15"/>
          <p:cNvSpPr>
            <a:spLocks noGrp="1"/>
          </p:cNvSpPr>
          <p:nvPr>
            <p:ph type="sldNum" sz="quarter" idx="11"/>
          </p:nvPr>
        </p:nvSpPr>
        <p:spPr/>
        <p:txBody>
          <a:bodyPr/>
          <a:lstStyle/>
          <a:p>
            <a:fld id="{17743C2F-9119-4D6B-8870-F826FC72262F}"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26EB46-D463-478B-9672-58F9588F0BD9}" type="datetimeFigureOut">
              <a:rPr lang="en-US" smtClean="0"/>
              <a:pPr/>
              <a:t>9/29/2012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43C2F-9119-4D6B-8870-F826FC7226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26EB46-D463-478B-9672-58F9588F0BD9}" type="datetimeFigureOut">
              <a:rPr lang="en-US" smtClean="0"/>
              <a:pPr/>
              <a:t>9/29/2012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43C2F-9119-4D6B-8870-F826FC7226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4626EB46-D463-478B-9672-58F9588F0BD9}" type="datetimeFigureOut">
              <a:rPr lang="en-US" smtClean="0"/>
              <a:pPr/>
              <a:t>9/29/2012</a:t>
            </a:fld>
            <a:endParaRPr lang="en-US"/>
          </a:p>
        </p:txBody>
      </p:sp>
      <p:sp>
        <p:nvSpPr>
          <p:cNvPr id="15" name="Slide Number Placeholder 14"/>
          <p:cNvSpPr>
            <a:spLocks noGrp="1"/>
          </p:cNvSpPr>
          <p:nvPr>
            <p:ph type="sldNum" sz="quarter" idx="15"/>
          </p:nvPr>
        </p:nvSpPr>
        <p:spPr/>
        <p:txBody>
          <a:bodyPr/>
          <a:lstStyle>
            <a:lvl1pPr algn="ctr">
              <a:defRPr/>
            </a:lvl1pPr>
          </a:lstStyle>
          <a:p>
            <a:fld id="{17743C2F-9119-4D6B-8870-F826FC72262F}"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626EB46-D463-478B-9672-58F9588F0BD9}" type="datetimeFigureOut">
              <a:rPr lang="en-US" smtClean="0"/>
              <a:pPr/>
              <a:t>9/29/2012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743C2F-9119-4D6B-8870-F826FC72262F}"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626EB46-D463-478B-9672-58F9588F0BD9}" type="datetimeFigureOut">
              <a:rPr lang="en-US" smtClean="0"/>
              <a:pPr/>
              <a:t>9/29/2012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743C2F-9119-4D6B-8870-F826FC72262F}"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7743C2F-9119-4D6B-8870-F826FC72262F}"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4626EB46-D463-478B-9672-58F9588F0BD9}" type="datetimeFigureOut">
              <a:rPr lang="en-US" smtClean="0"/>
              <a:pPr/>
              <a:t>9/29/2012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626EB46-D463-478B-9672-58F9588F0BD9}" type="datetimeFigureOut">
              <a:rPr lang="en-US" smtClean="0"/>
              <a:pPr/>
              <a:t>9/29/2012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743C2F-9119-4D6B-8870-F826FC72262F}"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26EB46-D463-478B-9672-58F9588F0BD9}" type="datetimeFigureOut">
              <a:rPr lang="en-US" smtClean="0"/>
              <a:pPr/>
              <a:t>9/29/2012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743C2F-9119-4D6B-8870-F826FC72262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4626EB46-D463-478B-9672-58F9588F0BD9}" type="datetimeFigureOut">
              <a:rPr lang="en-US" smtClean="0"/>
              <a:pPr/>
              <a:t>9/29/2012</a:t>
            </a:fld>
            <a:endParaRPr lang="en-US"/>
          </a:p>
        </p:txBody>
      </p:sp>
      <p:sp>
        <p:nvSpPr>
          <p:cNvPr id="9" name="Slide Number Placeholder 8"/>
          <p:cNvSpPr>
            <a:spLocks noGrp="1"/>
          </p:cNvSpPr>
          <p:nvPr>
            <p:ph type="sldNum" sz="quarter" idx="15"/>
          </p:nvPr>
        </p:nvSpPr>
        <p:spPr/>
        <p:txBody>
          <a:bodyPr/>
          <a:lstStyle/>
          <a:p>
            <a:fld id="{17743C2F-9119-4D6B-8870-F826FC72262F}"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4626EB46-D463-478B-9672-58F9588F0BD9}" type="datetimeFigureOut">
              <a:rPr lang="en-US" smtClean="0"/>
              <a:pPr/>
              <a:t>9/29/2012</a:t>
            </a:fld>
            <a:endParaRPr lang="en-US"/>
          </a:p>
        </p:txBody>
      </p:sp>
      <p:sp>
        <p:nvSpPr>
          <p:cNvPr id="9" name="Slide Number Placeholder 8"/>
          <p:cNvSpPr>
            <a:spLocks noGrp="1"/>
          </p:cNvSpPr>
          <p:nvPr>
            <p:ph type="sldNum" sz="quarter" idx="11"/>
          </p:nvPr>
        </p:nvSpPr>
        <p:spPr/>
        <p:txBody>
          <a:bodyPr/>
          <a:lstStyle/>
          <a:p>
            <a:fld id="{17743C2F-9119-4D6B-8870-F826FC72262F}"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4626EB46-D463-478B-9672-58F9588F0BD9}" type="datetimeFigureOut">
              <a:rPr lang="en-US" smtClean="0"/>
              <a:pPr/>
              <a:t>9/29/2012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7743C2F-9119-4D6B-8870-F826FC72262F}"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latin typeface="Arial Narrow" pitchFamily="34" charset="0"/>
              </a:rPr>
              <a:t>The Horrors of the Trenches</a:t>
            </a:r>
          </a:p>
          <a:p>
            <a:r>
              <a:rPr lang="en-US" dirty="0" smtClean="0">
                <a:latin typeface="Arial Narrow" pitchFamily="34" charset="0"/>
              </a:rPr>
              <a:t>By Boris A. Khaytin</a:t>
            </a:r>
            <a:endParaRPr lang="en-US" dirty="0">
              <a:latin typeface="Arial Narrow" pitchFamily="34" charset="0"/>
            </a:endParaRPr>
          </a:p>
        </p:txBody>
      </p:sp>
      <p:sp>
        <p:nvSpPr>
          <p:cNvPr id="2" name="Title 1"/>
          <p:cNvSpPr>
            <a:spLocks noGrp="1"/>
          </p:cNvSpPr>
          <p:nvPr>
            <p:ph type="ctrTitle"/>
          </p:nvPr>
        </p:nvSpPr>
        <p:spPr/>
        <p:txBody>
          <a:bodyPr/>
          <a:lstStyle/>
          <a:p>
            <a:r>
              <a:rPr lang="en-US" dirty="0" smtClean="0">
                <a:latin typeface="Swis721 Lt BT" pitchFamily="34" charset="0"/>
              </a:rPr>
              <a:t>The Weapons of WWI</a:t>
            </a:r>
            <a:endParaRPr lang="en-US" dirty="0">
              <a:latin typeface="Swis721 Lt BT" pitchFamily="34"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New advances in artillery had revolutionized the role they would play on the battlefield. Better mathematics and the development of hydro-pneumatic recoil buffers allowed artillery to be precise and much more effective than in former years, being able to accurately bombard a target over 10 miles away. Small artillery- mortars also appeared around this time.</a:t>
            </a:r>
          </a:p>
          <a:p>
            <a:r>
              <a:rPr lang="en-US" dirty="0" smtClean="0"/>
              <a:t>New </a:t>
            </a:r>
            <a:r>
              <a:rPr lang="en-US" dirty="0" smtClean="0"/>
              <a:t>ammunition types </a:t>
            </a:r>
            <a:r>
              <a:rPr lang="en-US" dirty="0" smtClean="0"/>
              <a:t>such as canister rounds (basically artillery sized shotgun shells), high explosive shells, gas shells, and chemical shells added to the horror of the battlefield.</a:t>
            </a:r>
            <a:endParaRPr lang="en-US" dirty="0"/>
          </a:p>
        </p:txBody>
      </p:sp>
      <p:sp>
        <p:nvSpPr>
          <p:cNvPr id="3" name="Title 2"/>
          <p:cNvSpPr>
            <a:spLocks noGrp="1"/>
          </p:cNvSpPr>
          <p:nvPr>
            <p:ph type="title"/>
          </p:nvPr>
        </p:nvSpPr>
        <p:spPr>
          <a:xfrm>
            <a:off x="457200" y="152400"/>
            <a:ext cx="8229600" cy="914400"/>
          </a:xfrm>
        </p:spPr>
        <p:txBody>
          <a:bodyPr/>
          <a:lstStyle/>
          <a:p>
            <a:r>
              <a:rPr smtClean="0"/>
              <a:t>Artillery</a:t>
            </a:r>
            <a:endParaRPr lang="en-US" dirty="0"/>
          </a:p>
        </p:txBody>
      </p:sp>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US 155mm Howitzer.jpg"/>
          <p:cNvPicPr>
            <a:picLocks noGrp="1" noChangeAspect="1"/>
          </p:cNvPicPr>
          <p:nvPr>
            <p:ph idx="1"/>
          </p:nvPr>
        </p:nvPicPr>
        <p:blipFill>
          <a:blip r:embed="rId3"/>
          <a:stretch>
            <a:fillRect/>
          </a:stretch>
        </p:blipFill>
        <p:spPr>
          <a:xfrm>
            <a:off x="533400" y="457200"/>
            <a:ext cx="3657600" cy="2743200"/>
          </a:xfrm>
        </p:spPr>
      </p:pic>
      <p:pic>
        <p:nvPicPr>
          <p:cNvPr id="5" name="Picture 4" descr="Big Bertha.jpg"/>
          <p:cNvPicPr>
            <a:picLocks noChangeAspect="1"/>
          </p:cNvPicPr>
          <p:nvPr/>
        </p:nvPicPr>
        <p:blipFill>
          <a:blip r:embed="rId4"/>
          <a:stretch>
            <a:fillRect/>
          </a:stretch>
        </p:blipFill>
        <p:spPr>
          <a:xfrm>
            <a:off x="533400" y="3429000"/>
            <a:ext cx="4038600" cy="2858086"/>
          </a:xfrm>
          <a:prstGeom prst="rect">
            <a:avLst/>
          </a:prstGeom>
        </p:spPr>
      </p:pic>
      <p:sp>
        <p:nvSpPr>
          <p:cNvPr id="8" name="TextBox 7"/>
          <p:cNvSpPr txBox="1"/>
          <p:nvPr/>
        </p:nvSpPr>
        <p:spPr>
          <a:xfrm>
            <a:off x="4724401" y="762000"/>
            <a:ext cx="4191000" cy="1200329"/>
          </a:xfrm>
          <a:prstGeom prst="rect">
            <a:avLst/>
          </a:prstGeom>
          <a:noFill/>
        </p:spPr>
        <p:txBody>
          <a:bodyPr wrap="square" rtlCol="0">
            <a:spAutoFit/>
          </a:bodyPr>
          <a:lstStyle/>
          <a:p>
            <a:r>
              <a:rPr lang="en-US" dirty="0" smtClean="0"/>
              <a:t>French 155mm gun, this one was bought by the US Expeditionary Force which was woefully under equipped in terms of artillery and MGs to participate in WWI</a:t>
            </a:r>
            <a:endParaRPr lang="en-US" dirty="0"/>
          </a:p>
        </p:txBody>
      </p:sp>
      <p:sp>
        <p:nvSpPr>
          <p:cNvPr id="9" name="TextBox 8"/>
          <p:cNvSpPr txBox="1"/>
          <p:nvPr/>
        </p:nvSpPr>
        <p:spPr>
          <a:xfrm>
            <a:off x="4953000" y="3733800"/>
            <a:ext cx="3810000" cy="1754326"/>
          </a:xfrm>
          <a:prstGeom prst="rect">
            <a:avLst/>
          </a:prstGeom>
          <a:noFill/>
        </p:spPr>
        <p:txBody>
          <a:bodyPr wrap="square" rtlCol="0">
            <a:spAutoFit/>
          </a:bodyPr>
          <a:lstStyle/>
          <a:p>
            <a:r>
              <a:rPr lang="en-US" dirty="0" smtClean="0"/>
              <a:t>The </a:t>
            </a:r>
            <a:r>
              <a:rPr lang="en-US" dirty="0" smtClean="0">
                <a:solidFill>
                  <a:schemeClr val="tx2">
                    <a:lumMod val="75000"/>
                  </a:schemeClr>
                </a:solidFill>
              </a:rPr>
              <a:t>Paris Gun</a:t>
            </a:r>
            <a:r>
              <a:rPr lang="en-US" dirty="0" smtClean="0"/>
              <a:t>, one of the largest artillery pieces used in The Great War. Was often called Kaiser Wilhelm’s Gun. Not particularly effective, it was more a propaganda weapon</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QF18pdrRHA.jpg"/>
          <p:cNvPicPr>
            <a:picLocks noGrp="1" noChangeAspect="1"/>
          </p:cNvPicPr>
          <p:nvPr>
            <p:ph idx="1"/>
          </p:nvPr>
        </p:nvPicPr>
        <p:blipFill>
          <a:blip r:embed="rId3"/>
          <a:stretch>
            <a:fillRect/>
          </a:stretch>
        </p:blipFill>
        <p:spPr>
          <a:xfrm>
            <a:off x="381000" y="381000"/>
            <a:ext cx="4267200" cy="3221736"/>
          </a:xfrm>
        </p:spPr>
      </p:pic>
      <p:sp>
        <p:nvSpPr>
          <p:cNvPr id="5" name="TextBox 4"/>
          <p:cNvSpPr txBox="1"/>
          <p:nvPr/>
        </p:nvSpPr>
        <p:spPr>
          <a:xfrm>
            <a:off x="4648200" y="304800"/>
            <a:ext cx="4343400" cy="2308324"/>
          </a:xfrm>
          <a:prstGeom prst="rect">
            <a:avLst/>
          </a:prstGeom>
          <a:noFill/>
        </p:spPr>
        <p:txBody>
          <a:bodyPr wrap="square" rtlCol="0">
            <a:spAutoFit/>
          </a:bodyPr>
          <a:lstStyle/>
          <a:p>
            <a:r>
              <a:rPr lang="en-US" dirty="0" smtClean="0"/>
              <a:t>While Britain started the war with one of the worst trained artillery forces out of all the belligerents, by the end it had arguably the best. At the forefront of their artillery stood the ubiquitous </a:t>
            </a:r>
            <a:r>
              <a:rPr lang="en-US" dirty="0" smtClean="0">
                <a:solidFill>
                  <a:schemeClr val="accent4">
                    <a:lumMod val="75000"/>
                  </a:schemeClr>
                </a:solidFill>
              </a:rPr>
              <a:t>Ordnance QF 18 pounder</a:t>
            </a:r>
            <a:r>
              <a:rPr lang="en-US" dirty="0" smtClean="0"/>
              <a:t>. Its highly trained crews could easily pepper the German trenches with all sorts of heavy firepower. </a:t>
            </a:r>
            <a:endParaRPr lang="en-US" dirty="0"/>
          </a:p>
        </p:txBody>
      </p:sp>
      <p:pic>
        <p:nvPicPr>
          <p:cNvPr id="6" name="Picture 5" descr="QF15pdrMkI.jpg"/>
          <p:cNvPicPr>
            <a:picLocks noChangeAspect="1"/>
          </p:cNvPicPr>
          <p:nvPr/>
        </p:nvPicPr>
        <p:blipFill>
          <a:blip r:embed="rId4"/>
          <a:stretch>
            <a:fillRect/>
          </a:stretch>
        </p:blipFill>
        <p:spPr>
          <a:xfrm>
            <a:off x="381000" y="3733800"/>
            <a:ext cx="5105400" cy="2246376"/>
          </a:xfrm>
          <a:prstGeom prst="rect">
            <a:avLst/>
          </a:prstGeom>
        </p:spPr>
      </p:pic>
      <p:sp>
        <p:nvSpPr>
          <p:cNvPr id="7" name="TextBox 6"/>
          <p:cNvSpPr txBox="1"/>
          <p:nvPr/>
        </p:nvSpPr>
        <p:spPr>
          <a:xfrm>
            <a:off x="5486400" y="3733800"/>
            <a:ext cx="3505200" cy="2585323"/>
          </a:xfrm>
          <a:prstGeom prst="rect">
            <a:avLst/>
          </a:prstGeom>
          <a:noFill/>
        </p:spPr>
        <p:txBody>
          <a:bodyPr wrap="square" rtlCol="0">
            <a:spAutoFit/>
          </a:bodyPr>
          <a:lstStyle/>
          <a:p>
            <a:r>
              <a:rPr lang="en-US" dirty="0" smtClean="0"/>
              <a:t>The British </a:t>
            </a:r>
            <a:r>
              <a:rPr lang="en-US" dirty="0" smtClean="0">
                <a:solidFill>
                  <a:schemeClr val="accent2">
                    <a:lumMod val="75000"/>
                  </a:schemeClr>
                </a:solidFill>
              </a:rPr>
              <a:t>QF 15 Pounder </a:t>
            </a:r>
            <a:r>
              <a:rPr lang="en-US" dirty="0" smtClean="0"/>
              <a:t>has a very interesting story to it. It was used by the British as an interim model until they could make their own recoil buffered designs and was manufactured by the Germans. It was used early in WWI and into WWII by the British.</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ight Minenwerfer Circa 1918.jpg"/>
          <p:cNvPicPr>
            <a:picLocks noGrp="1" noChangeAspect="1"/>
          </p:cNvPicPr>
          <p:nvPr>
            <p:ph idx="1"/>
          </p:nvPr>
        </p:nvPicPr>
        <p:blipFill>
          <a:blip r:embed="rId3"/>
          <a:stretch>
            <a:fillRect/>
          </a:stretch>
        </p:blipFill>
        <p:spPr>
          <a:xfrm>
            <a:off x="304800" y="304800"/>
            <a:ext cx="5031248"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Portugese Stokes Mortar.jpg"/>
          <p:cNvPicPr>
            <a:picLocks noChangeAspect="1"/>
          </p:cNvPicPr>
          <p:nvPr/>
        </p:nvPicPr>
        <p:blipFill>
          <a:blip r:embed="rId4"/>
          <a:stretch>
            <a:fillRect/>
          </a:stretch>
        </p:blipFill>
        <p:spPr>
          <a:xfrm>
            <a:off x="5410200" y="304800"/>
            <a:ext cx="3406462" cy="33269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304800" y="4495800"/>
            <a:ext cx="8534400" cy="1754326"/>
          </a:xfrm>
          <a:prstGeom prst="rect">
            <a:avLst/>
          </a:prstGeom>
          <a:noFill/>
        </p:spPr>
        <p:txBody>
          <a:bodyPr wrap="square" rtlCol="0">
            <a:spAutoFit/>
          </a:bodyPr>
          <a:lstStyle/>
          <a:p>
            <a:r>
              <a:rPr lang="en-US" dirty="0" smtClean="0"/>
              <a:t>Upper Left: German </a:t>
            </a:r>
            <a:r>
              <a:rPr lang="en-US" dirty="0" smtClean="0">
                <a:solidFill>
                  <a:schemeClr val="bg2">
                    <a:lumMod val="50000"/>
                  </a:schemeClr>
                </a:solidFill>
              </a:rPr>
              <a:t>7.8mm </a:t>
            </a:r>
            <a:r>
              <a:rPr lang="en-US" dirty="0" err="1" smtClean="0">
                <a:solidFill>
                  <a:schemeClr val="bg2">
                    <a:lumMod val="50000"/>
                  </a:schemeClr>
                </a:solidFill>
              </a:rPr>
              <a:t>leichter</a:t>
            </a:r>
            <a:r>
              <a:rPr lang="en-US" dirty="0" smtClean="0">
                <a:solidFill>
                  <a:schemeClr val="bg2">
                    <a:lumMod val="50000"/>
                  </a:schemeClr>
                </a:solidFill>
              </a:rPr>
              <a:t> </a:t>
            </a:r>
            <a:r>
              <a:rPr lang="en-US" dirty="0" err="1" smtClean="0">
                <a:solidFill>
                  <a:schemeClr val="bg2">
                    <a:lumMod val="50000"/>
                  </a:schemeClr>
                </a:solidFill>
              </a:rPr>
              <a:t>Minenwerfer</a:t>
            </a:r>
            <a:r>
              <a:rPr lang="en-US" dirty="0" smtClean="0"/>
              <a:t>, the lightest German mortar used in WWI, it was very versatile with some crews using them as improvised anti-tank weapons.</a:t>
            </a:r>
          </a:p>
          <a:p>
            <a:r>
              <a:rPr lang="en-US" dirty="0" smtClean="0"/>
              <a:t>Upper Right: </a:t>
            </a:r>
            <a:r>
              <a:rPr lang="en-US" dirty="0" smtClean="0">
                <a:solidFill>
                  <a:srgbClr val="C00000"/>
                </a:solidFill>
              </a:rPr>
              <a:t>British Stokes 3-in mortar</a:t>
            </a:r>
            <a:r>
              <a:rPr lang="en-US" dirty="0" smtClean="0"/>
              <a:t>, this particular crew is Portuguese. Famed for their speed of manufacture, the Stokes proved hard to use, since an improper positioning would break the lightweight bipod it used.</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Many weapons that first appeared in WWI weren’t designed to just kill, they were designed to scare the enemy into submission. </a:t>
            </a:r>
          </a:p>
          <a:p>
            <a:r>
              <a:rPr lang="en-US" dirty="0" smtClean="0"/>
              <a:t>Weapons such as Flamethrowers, Tanks, and Poison Gas scared the soldiers who first encountered them into submission. To this day all of these weapons are still terrifying, particularly gas weapons, which were officially banned by the Geneva Protocol.</a:t>
            </a:r>
          </a:p>
          <a:p>
            <a:r>
              <a:rPr lang="en-US" dirty="0" smtClean="0"/>
              <a:t>WWI also saw the birth of modern sniping and sniper tactics.</a:t>
            </a:r>
            <a:endParaRPr lang="en-US" dirty="0"/>
          </a:p>
        </p:txBody>
      </p:sp>
      <p:sp>
        <p:nvSpPr>
          <p:cNvPr id="3" name="Title 2"/>
          <p:cNvSpPr>
            <a:spLocks noGrp="1"/>
          </p:cNvSpPr>
          <p:nvPr>
            <p:ph type="title"/>
          </p:nvPr>
        </p:nvSpPr>
        <p:spPr/>
        <p:txBody>
          <a:bodyPr/>
          <a:lstStyle/>
          <a:p>
            <a:r>
              <a:rPr smtClean="0"/>
              <a:t>Fear and Terror</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WWI_Westfront,_Flammenwerfer.jpg"/>
          <p:cNvPicPr>
            <a:picLocks noGrp="1" noChangeAspect="1"/>
          </p:cNvPicPr>
          <p:nvPr>
            <p:ph idx="1"/>
          </p:nvPr>
        </p:nvPicPr>
        <p:blipFill>
          <a:blip r:embed="rId3"/>
          <a:stretch>
            <a:fillRect/>
          </a:stretch>
        </p:blipFill>
        <p:spPr>
          <a:xfrm>
            <a:off x="457200" y="381000"/>
            <a:ext cx="8229600" cy="5333999"/>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609600" y="5715000"/>
            <a:ext cx="7772400" cy="923330"/>
          </a:xfrm>
          <a:prstGeom prst="rect">
            <a:avLst/>
          </a:prstGeom>
          <a:noFill/>
        </p:spPr>
        <p:txBody>
          <a:bodyPr wrap="square" rtlCol="0">
            <a:spAutoFit/>
          </a:bodyPr>
          <a:lstStyle/>
          <a:p>
            <a:r>
              <a:rPr lang="en-US" dirty="0" smtClean="0"/>
              <a:t>German </a:t>
            </a:r>
            <a:r>
              <a:rPr lang="en-US" dirty="0" err="1" smtClean="0">
                <a:solidFill>
                  <a:srgbClr val="FF0000"/>
                </a:solidFill>
              </a:rPr>
              <a:t>Flammenwerfer</a:t>
            </a:r>
            <a:r>
              <a:rPr lang="en-US" dirty="0" smtClean="0"/>
              <a:t> (Flamethrower) used in 1917.Were hard to use due to the heavy hose, as well as the length of the hose permitting operation only from within 20 yards of a friendly trench. Still quite scary to be attacked by it.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ritish_Mark_IV_Tadpole_tank.jpg"/>
          <p:cNvPicPr>
            <a:picLocks noGrp="1" noChangeAspect="1"/>
          </p:cNvPicPr>
          <p:nvPr>
            <p:ph idx="1"/>
          </p:nvPr>
        </p:nvPicPr>
        <p:blipFill>
          <a:blip r:embed="rId3"/>
          <a:stretch>
            <a:fillRect/>
          </a:stretch>
        </p:blipFill>
        <p:spPr>
          <a:xfrm>
            <a:off x="381000" y="457200"/>
            <a:ext cx="5029200" cy="2602831"/>
          </a:xfrm>
        </p:spPr>
      </p:pic>
      <p:pic>
        <p:nvPicPr>
          <p:cNvPr id="5" name="Picture 4" descr="A7V German Panzer.jpg"/>
          <p:cNvPicPr>
            <a:picLocks noChangeAspect="1"/>
          </p:cNvPicPr>
          <p:nvPr/>
        </p:nvPicPr>
        <p:blipFill>
          <a:blip r:embed="rId4"/>
          <a:stretch>
            <a:fillRect/>
          </a:stretch>
        </p:blipFill>
        <p:spPr>
          <a:xfrm>
            <a:off x="381000" y="3124200"/>
            <a:ext cx="5105400" cy="3364992"/>
          </a:xfrm>
          <a:prstGeom prst="rect">
            <a:avLst/>
          </a:prstGeom>
        </p:spPr>
      </p:pic>
      <p:sp>
        <p:nvSpPr>
          <p:cNvPr id="6" name="TextBox 5"/>
          <p:cNvSpPr txBox="1"/>
          <p:nvPr/>
        </p:nvSpPr>
        <p:spPr>
          <a:xfrm>
            <a:off x="5638800" y="381000"/>
            <a:ext cx="3200400" cy="2308324"/>
          </a:xfrm>
          <a:prstGeom prst="rect">
            <a:avLst/>
          </a:prstGeom>
          <a:noFill/>
        </p:spPr>
        <p:txBody>
          <a:bodyPr wrap="square" rtlCol="0">
            <a:spAutoFit/>
          </a:bodyPr>
          <a:lstStyle/>
          <a:p>
            <a:r>
              <a:rPr lang="en-US" dirty="0" smtClean="0"/>
              <a:t>A </a:t>
            </a:r>
            <a:r>
              <a:rPr lang="en-US" dirty="0" smtClean="0">
                <a:solidFill>
                  <a:schemeClr val="accent5">
                    <a:lumMod val="60000"/>
                    <a:lumOff val="40000"/>
                  </a:schemeClr>
                </a:solidFill>
              </a:rPr>
              <a:t>Mark IV Tank</a:t>
            </a:r>
            <a:r>
              <a:rPr lang="en-US" dirty="0" smtClean="0"/>
              <a:t>. Designed by the British an attempt to break the stalemate of the trenches, these primitive designs were very big, lacked turrets (they had side mounting pontoons), and had very poor crew comfort. </a:t>
            </a:r>
            <a:endParaRPr lang="en-US" dirty="0"/>
          </a:p>
        </p:txBody>
      </p:sp>
      <p:sp>
        <p:nvSpPr>
          <p:cNvPr id="7" name="TextBox 6"/>
          <p:cNvSpPr txBox="1"/>
          <p:nvPr/>
        </p:nvSpPr>
        <p:spPr>
          <a:xfrm>
            <a:off x="5562600" y="3200400"/>
            <a:ext cx="3200400" cy="2585323"/>
          </a:xfrm>
          <a:prstGeom prst="rect">
            <a:avLst/>
          </a:prstGeom>
          <a:noFill/>
        </p:spPr>
        <p:txBody>
          <a:bodyPr wrap="square" rtlCol="0">
            <a:spAutoFit/>
          </a:bodyPr>
          <a:lstStyle/>
          <a:p>
            <a:r>
              <a:rPr lang="en-US" dirty="0" smtClean="0"/>
              <a:t>The German </a:t>
            </a:r>
            <a:r>
              <a:rPr lang="en-US" dirty="0" smtClean="0">
                <a:solidFill>
                  <a:schemeClr val="bg1">
                    <a:lumMod val="65000"/>
                    <a:lumOff val="35000"/>
                  </a:schemeClr>
                </a:solidFill>
              </a:rPr>
              <a:t>A7V</a:t>
            </a:r>
            <a:r>
              <a:rPr lang="en-US" dirty="0" smtClean="0"/>
              <a:t> was a fairly ugly tank, even by the standards of the time. Only 20 were built, which was fine with the Germans who preferred using captured British Mark series tanks. Often called the Moving Fortress by crews.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T-17-argonne-1918.gif"/>
          <p:cNvPicPr>
            <a:picLocks noGrp="1" noChangeAspect="1"/>
          </p:cNvPicPr>
          <p:nvPr>
            <p:ph idx="1"/>
          </p:nvPr>
        </p:nvPicPr>
        <p:blipFill>
          <a:blip r:embed="rId3"/>
          <a:stretch>
            <a:fillRect/>
          </a:stretch>
        </p:blipFill>
        <p:spPr>
          <a:xfrm>
            <a:off x="1143000" y="381000"/>
            <a:ext cx="6458166" cy="4876800"/>
          </a:xfrm>
        </p:spPr>
      </p:pic>
      <p:sp>
        <p:nvSpPr>
          <p:cNvPr id="6" name="TextBox 5"/>
          <p:cNvSpPr txBox="1"/>
          <p:nvPr/>
        </p:nvSpPr>
        <p:spPr>
          <a:xfrm>
            <a:off x="381000" y="5257800"/>
            <a:ext cx="8458200" cy="1200329"/>
          </a:xfrm>
          <a:prstGeom prst="rect">
            <a:avLst/>
          </a:prstGeom>
          <a:noFill/>
        </p:spPr>
        <p:txBody>
          <a:bodyPr wrap="square" rtlCol="0">
            <a:spAutoFit/>
          </a:bodyPr>
          <a:lstStyle/>
          <a:p>
            <a:r>
              <a:rPr lang="en-US" dirty="0" smtClean="0"/>
              <a:t>Considered the first modern tank, the French </a:t>
            </a:r>
            <a:r>
              <a:rPr lang="en-US" dirty="0" smtClean="0">
                <a:solidFill>
                  <a:schemeClr val="tx2">
                    <a:lumMod val="90000"/>
                  </a:schemeClr>
                </a:solidFill>
              </a:rPr>
              <a:t>FT-17 Renault </a:t>
            </a:r>
            <a:r>
              <a:rPr lang="en-US" dirty="0" smtClean="0"/>
              <a:t>was </a:t>
            </a:r>
            <a:r>
              <a:rPr lang="en-US" dirty="0" smtClean="0"/>
              <a:t>simpler </a:t>
            </a:r>
            <a:r>
              <a:rPr lang="en-US" dirty="0" smtClean="0"/>
              <a:t>to make and unlike previous tanks, it had a turret. It had a two man crew, one driver and one gunner. American commanders loved this tank and most of </a:t>
            </a:r>
            <a:r>
              <a:rPr lang="en-US" dirty="0" smtClean="0"/>
              <a:t>the </a:t>
            </a:r>
            <a:r>
              <a:rPr lang="en-US" dirty="0" smtClean="0"/>
              <a:t>future WWII Armor Commanders (such as General George S. Patton) had their start from this tank.</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4648200"/>
            <a:ext cx="8915400" cy="1981200"/>
          </a:xfrm>
        </p:spPr>
        <p:txBody>
          <a:bodyPr>
            <a:normAutofit fontScale="25000" lnSpcReduction="20000"/>
          </a:bodyPr>
          <a:lstStyle/>
          <a:p>
            <a:pPr>
              <a:buNone/>
            </a:pPr>
            <a:r>
              <a:rPr lang="en-US" spc="100" dirty="0" smtClean="0"/>
              <a:t>	</a:t>
            </a:r>
            <a:r>
              <a:rPr lang="en-US" sz="7200" spc="100" dirty="0" smtClean="0"/>
              <a:t>The first WWI snipers were hunters and safari enthusiasts from throughout Imperial Germany, Austria, France, and England. Some were armed with their own weapons, but many were armed with the standard infantry rifle of the day, often fitted with a scope, giving them superior range to the standard rifleman. </a:t>
            </a:r>
            <a:r>
              <a:rPr lang="en-US" sz="7200" dirty="0" smtClean="0"/>
              <a:t>By the end of the war, sniping had become an art, due to the evolution of camouflage, counter-sniping, and the development of sniper schools. </a:t>
            </a:r>
          </a:p>
          <a:p>
            <a:pPr>
              <a:buNone/>
            </a:pPr>
            <a:endParaRPr lang="en-US" spc="100" dirty="0" smtClean="0"/>
          </a:p>
          <a:p>
            <a:endParaRPr lang="en-US" spc="100" dirty="0" smtClean="0"/>
          </a:p>
          <a:p>
            <a:pPr>
              <a:buNone/>
            </a:pPr>
            <a:r>
              <a:rPr lang="en-US" spc="100" dirty="0" smtClean="0"/>
              <a:t>	</a:t>
            </a:r>
            <a:endParaRPr lang="en-US" dirty="0"/>
          </a:p>
        </p:txBody>
      </p:sp>
      <p:sp>
        <p:nvSpPr>
          <p:cNvPr id="3" name="Title 2"/>
          <p:cNvSpPr>
            <a:spLocks noGrp="1"/>
          </p:cNvSpPr>
          <p:nvPr>
            <p:ph type="title"/>
          </p:nvPr>
        </p:nvSpPr>
        <p:spPr>
          <a:xfrm>
            <a:off x="457200" y="152400"/>
            <a:ext cx="8229600" cy="762000"/>
          </a:xfrm>
        </p:spPr>
        <p:txBody>
          <a:bodyPr>
            <a:normAutofit fontScale="90000"/>
          </a:bodyPr>
          <a:lstStyle/>
          <a:p>
            <a:r>
              <a:rPr smtClean="0"/>
              <a:t>Snipers:The Hunters and the Hunted</a:t>
            </a:r>
            <a:endParaRPr lang="en-US" dirty="0"/>
          </a:p>
        </p:txBody>
      </p:sp>
      <p:pic>
        <p:nvPicPr>
          <p:cNvPr id="4" name="Picture 3" descr="Osterreich_Scharfschutzen.jpg"/>
          <p:cNvPicPr>
            <a:picLocks noChangeAspect="1"/>
          </p:cNvPicPr>
          <p:nvPr/>
        </p:nvPicPr>
        <p:blipFill>
          <a:blip r:embed="rId3"/>
          <a:stretch>
            <a:fillRect/>
          </a:stretch>
        </p:blipFill>
        <p:spPr>
          <a:xfrm>
            <a:off x="1524000" y="914400"/>
            <a:ext cx="5827776" cy="373575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srcRect/>
          <a:stretch>
            <a:fillRect/>
          </a:stretch>
        </p:blipFill>
        <p:spPr bwMode="auto">
          <a:xfrm>
            <a:off x="381000" y="381000"/>
            <a:ext cx="4114800" cy="6019800"/>
          </a:xfrm>
          <a:prstGeom prst="rect">
            <a:avLst/>
          </a:prstGeom>
          <a:noFill/>
          <a:ln w="9525">
            <a:noFill/>
            <a:miter lim="800000"/>
            <a:headEnd/>
            <a:tailEnd/>
          </a:ln>
          <a:effectLst/>
        </p:spPr>
      </p:pic>
      <p:sp>
        <p:nvSpPr>
          <p:cNvPr id="6" name="TextBox 5"/>
          <p:cNvSpPr txBox="1"/>
          <p:nvPr/>
        </p:nvSpPr>
        <p:spPr>
          <a:xfrm>
            <a:off x="4495800" y="381000"/>
            <a:ext cx="4419600" cy="3416320"/>
          </a:xfrm>
          <a:prstGeom prst="rect">
            <a:avLst/>
          </a:prstGeom>
          <a:noFill/>
        </p:spPr>
        <p:txBody>
          <a:bodyPr wrap="square" rtlCol="0">
            <a:spAutoFit/>
          </a:bodyPr>
          <a:lstStyle/>
          <a:p>
            <a:r>
              <a:rPr lang="en-US" dirty="0" smtClean="0"/>
              <a:t>Left: A British </a:t>
            </a:r>
            <a:r>
              <a:rPr lang="en-US" dirty="0" err="1" smtClean="0"/>
              <a:t>Symein</a:t>
            </a:r>
            <a:r>
              <a:rPr lang="en-US" dirty="0" smtClean="0"/>
              <a:t> suit wearing sniper. This is the predecessor  of the modern </a:t>
            </a:r>
            <a:r>
              <a:rPr lang="en-US" dirty="0" err="1" smtClean="0"/>
              <a:t>ghille</a:t>
            </a:r>
            <a:r>
              <a:rPr lang="en-US" dirty="0" smtClean="0"/>
              <a:t> suit (bottom). Very few of these were ever photographed, mainly because the Scottish Highlander (</a:t>
            </a:r>
            <a:r>
              <a:rPr lang="en-US" dirty="0" err="1" smtClean="0"/>
              <a:t>Lovat</a:t>
            </a:r>
            <a:r>
              <a:rPr lang="en-US" dirty="0" smtClean="0"/>
              <a:t> Scouts) hunters who used them numbered about 200, and each one designed his own. Other snipers used much simpler costumes, often khaki boiler room suits covered with grasses and dirt. </a:t>
            </a:r>
            <a:r>
              <a:rPr lang="en-US" dirty="0" err="1" smtClean="0"/>
              <a:t>Symein</a:t>
            </a:r>
            <a:r>
              <a:rPr lang="en-US" dirty="0" smtClean="0"/>
              <a:t> suits were made of burlap and grass over the regular uniform.</a:t>
            </a:r>
            <a:endParaRPr lang="en-US" dirty="0"/>
          </a:p>
        </p:txBody>
      </p:sp>
      <p:pic>
        <p:nvPicPr>
          <p:cNvPr id="8" name="Picture 7" descr="Ghille in the mist.jpg"/>
          <p:cNvPicPr>
            <a:picLocks noChangeAspect="1"/>
          </p:cNvPicPr>
          <p:nvPr/>
        </p:nvPicPr>
        <p:blipFill>
          <a:blip r:embed="rId4"/>
          <a:stretch>
            <a:fillRect/>
          </a:stretch>
        </p:blipFill>
        <p:spPr>
          <a:xfrm>
            <a:off x="5943600" y="3505200"/>
            <a:ext cx="2210667" cy="28194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With the development of Poudre B by chemist Paul </a:t>
            </a:r>
            <a:r>
              <a:rPr lang="en-US" dirty="0" err="1" smtClean="0"/>
              <a:t>Vieille</a:t>
            </a:r>
            <a:r>
              <a:rPr lang="en-US" dirty="0" smtClean="0"/>
              <a:t> and Cordite by English chemist Fredrick Abel, (both smokeless powders) the development of the </a:t>
            </a:r>
            <a:r>
              <a:rPr lang="en-US" dirty="0" err="1" smtClean="0"/>
              <a:t>spitzer</a:t>
            </a:r>
            <a:r>
              <a:rPr lang="en-US" dirty="0" smtClean="0"/>
              <a:t> (pointed) bullet by the French and German armies, and the perfection of the bolt action mechanism, the stage was set for the Infantry Rifle. </a:t>
            </a:r>
          </a:p>
          <a:p>
            <a:r>
              <a:rPr lang="en-US" dirty="0" smtClean="0"/>
              <a:t>These rifles fired farther and faster than their predecessors, while producing much less smoke and recoil. At the same time, most were easy to mass produce and were very reliable in the most adverse conditions.</a:t>
            </a:r>
            <a:endParaRPr lang="en-US" dirty="0"/>
          </a:p>
        </p:txBody>
      </p:sp>
      <p:sp>
        <p:nvSpPr>
          <p:cNvPr id="3" name="Title 2"/>
          <p:cNvSpPr>
            <a:spLocks noGrp="1"/>
          </p:cNvSpPr>
          <p:nvPr>
            <p:ph type="title"/>
          </p:nvPr>
        </p:nvSpPr>
        <p:spPr/>
        <p:txBody>
          <a:bodyPr/>
          <a:lstStyle/>
          <a:p>
            <a:r>
              <a:rPr smtClean="0"/>
              <a:t>Infantry Weapons</a:t>
            </a:r>
            <a:endParaRPr lang="en-US" dirty="0"/>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14_Sniper.jpg"/>
          <p:cNvPicPr>
            <a:picLocks noGrp="1" noChangeAspect="1"/>
          </p:cNvPicPr>
          <p:nvPr>
            <p:ph idx="1"/>
          </p:nvPr>
        </p:nvPicPr>
        <p:blipFill>
          <a:blip r:embed="rId3"/>
          <a:stretch>
            <a:fillRect/>
          </a:stretch>
        </p:blipFill>
        <p:spPr>
          <a:xfrm>
            <a:off x="609600" y="228600"/>
            <a:ext cx="4724400" cy="2881884"/>
          </a:xfrm>
        </p:spPr>
      </p:pic>
      <p:sp>
        <p:nvSpPr>
          <p:cNvPr id="5" name="TextBox 4"/>
          <p:cNvSpPr txBox="1"/>
          <p:nvPr/>
        </p:nvSpPr>
        <p:spPr>
          <a:xfrm>
            <a:off x="5486400" y="304800"/>
            <a:ext cx="3505200" cy="2554545"/>
          </a:xfrm>
          <a:prstGeom prst="rect">
            <a:avLst/>
          </a:prstGeom>
          <a:noFill/>
        </p:spPr>
        <p:txBody>
          <a:bodyPr wrap="square" rtlCol="0">
            <a:spAutoFit/>
          </a:bodyPr>
          <a:lstStyle/>
          <a:p>
            <a:r>
              <a:rPr lang="en-US" sz="1600" dirty="0" smtClean="0"/>
              <a:t>The</a:t>
            </a:r>
            <a:r>
              <a:rPr lang="en-US" sz="1600" dirty="0" smtClean="0"/>
              <a:t> </a:t>
            </a:r>
            <a:r>
              <a:rPr lang="en-US" sz="1600" dirty="0" smtClean="0">
                <a:solidFill>
                  <a:schemeClr val="accent3">
                    <a:lumMod val="75000"/>
                  </a:schemeClr>
                </a:solidFill>
              </a:rPr>
              <a:t>P14</a:t>
            </a:r>
            <a:r>
              <a:rPr lang="en-US" sz="1600" dirty="0" smtClean="0"/>
              <a:t> rifle has an interesting story to it. It was designed as a British </a:t>
            </a:r>
            <a:r>
              <a:rPr lang="en-US" sz="1600" dirty="0" err="1" smtClean="0"/>
              <a:t>Mauser</a:t>
            </a:r>
            <a:r>
              <a:rPr lang="en-US" sz="1600" dirty="0" smtClean="0"/>
              <a:t>, following the disastrous Boer War (in South Africa), for a much smaller caliber. WWI began and the British couldn’t switch to a new bullet mid-war so the design was adopted to the .303 used by other British rifles It was incredibly accurate and was used by British snipers when available.</a:t>
            </a:r>
            <a:endParaRPr lang="en-US" sz="1600" dirty="0"/>
          </a:p>
        </p:txBody>
      </p:sp>
      <p:pic>
        <p:nvPicPr>
          <p:cNvPr id="7" name="Picture 6" descr="German_M98_Sniper.jpg"/>
          <p:cNvPicPr>
            <a:picLocks noChangeAspect="1"/>
          </p:cNvPicPr>
          <p:nvPr/>
        </p:nvPicPr>
        <p:blipFill>
          <a:blip r:embed="rId4"/>
          <a:stretch>
            <a:fillRect/>
          </a:stretch>
        </p:blipFill>
        <p:spPr>
          <a:xfrm>
            <a:off x="533400" y="3200400"/>
            <a:ext cx="4800600" cy="3257022"/>
          </a:xfrm>
          <a:prstGeom prst="rect">
            <a:avLst/>
          </a:prstGeom>
        </p:spPr>
      </p:pic>
      <p:sp>
        <p:nvSpPr>
          <p:cNvPr id="8" name="TextBox 7"/>
          <p:cNvSpPr txBox="1"/>
          <p:nvPr/>
        </p:nvSpPr>
        <p:spPr>
          <a:xfrm>
            <a:off x="5410200" y="3276600"/>
            <a:ext cx="3581400" cy="1754326"/>
          </a:xfrm>
          <a:prstGeom prst="rect">
            <a:avLst/>
          </a:prstGeom>
          <a:noFill/>
        </p:spPr>
        <p:txBody>
          <a:bodyPr wrap="square" rtlCol="0">
            <a:spAutoFit/>
          </a:bodyPr>
          <a:lstStyle/>
          <a:p>
            <a:r>
              <a:rPr lang="en-US" dirty="0" smtClean="0"/>
              <a:t>A German sniper taking aim with his scoped </a:t>
            </a:r>
            <a:r>
              <a:rPr lang="en-US" dirty="0" err="1" smtClean="0">
                <a:solidFill>
                  <a:schemeClr val="accent2"/>
                </a:solidFill>
              </a:rPr>
              <a:t>Gewehr</a:t>
            </a:r>
            <a:r>
              <a:rPr lang="en-US" dirty="0" smtClean="0">
                <a:solidFill>
                  <a:schemeClr val="accent2"/>
                </a:solidFill>
              </a:rPr>
              <a:t> </a:t>
            </a:r>
            <a:r>
              <a:rPr lang="en-US" dirty="0" smtClean="0">
                <a:solidFill>
                  <a:schemeClr val="accent2"/>
                </a:solidFill>
              </a:rPr>
              <a:t>98</a:t>
            </a:r>
            <a:r>
              <a:rPr lang="en-US" dirty="0" smtClean="0"/>
              <a:t>. Note he’s wearing a camouflage mask. The mount for the scope is purposely bent and has two through-holes for iron sight use.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NZAC Periscope Rifle.jpg"/>
          <p:cNvPicPr>
            <a:picLocks noGrp="1" noChangeAspect="1"/>
          </p:cNvPicPr>
          <p:nvPr>
            <p:ph idx="1"/>
          </p:nvPr>
        </p:nvPicPr>
        <p:blipFill>
          <a:blip r:embed="rId2"/>
          <a:stretch>
            <a:fillRect/>
          </a:stretch>
        </p:blipFill>
        <p:spPr>
          <a:xfrm>
            <a:off x="5105400" y="304800"/>
            <a:ext cx="3683912" cy="3276600"/>
          </a:xfrm>
        </p:spPr>
      </p:pic>
      <p:pic>
        <p:nvPicPr>
          <p:cNvPr id="5" name="Picture 4" descr="Ami Periscope Rifles.jpg"/>
          <p:cNvPicPr>
            <a:picLocks noChangeAspect="1"/>
          </p:cNvPicPr>
          <p:nvPr/>
        </p:nvPicPr>
        <p:blipFill>
          <a:blip r:embed="rId3"/>
          <a:stretch>
            <a:fillRect/>
          </a:stretch>
        </p:blipFill>
        <p:spPr>
          <a:xfrm>
            <a:off x="228600" y="533400"/>
            <a:ext cx="4800600" cy="2784964"/>
          </a:xfrm>
          <a:prstGeom prst="rect">
            <a:avLst/>
          </a:prstGeom>
        </p:spPr>
      </p:pic>
      <p:sp>
        <p:nvSpPr>
          <p:cNvPr id="6" name="TextBox 5"/>
          <p:cNvSpPr txBox="1"/>
          <p:nvPr/>
        </p:nvSpPr>
        <p:spPr>
          <a:xfrm>
            <a:off x="533400" y="3581400"/>
            <a:ext cx="8305800" cy="1754326"/>
          </a:xfrm>
          <a:prstGeom prst="rect">
            <a:avLst/>
          </a:prstGeom>
          <a:noFill/>
        </p:spPr>
        <p:txBody>
          <a:bodyPr wrap="square" rtlCol="0">
            <a:spAutoFit/>
          </a:bodyPr>
          <a:lstStyle/>
          <a:p>
            <a:r>
              <a:rPr lang="en-US" dirty="0" smtClean="0"/>
              <a:t>While some snipers liked to hunt outside of the trenches, relying on the dark and camouflage to do its job, others preferred a more interesting approach, periscope sniping. While a bit less accurate then directly aimed fire, this was a much safer method. It was preferred by ANZACS (Australian and New Zealand Army Corps) operating in the Mediterranean, France and Belgium. The Central Powers also developed similar weapons, it was not only an Allied phenomenon.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105400"/>
          </a:xfrm>
        </p:spPr>
        <p:txBody>
          <a:bodyPr/>
          <a:lstStyle/>
          <a:p>
            <a:r>
              <a:rPr lang="en-US" dirty="0" smtClean="0"/>
              <a:t>Experiments appeared throughout the war. Some worked, others didn’t really function too well. Some would prove to be technical dead ends while other would become the forerunners of modern technology. Even those who first designed them didn’t know what to really expect.</a:t>
            </a:r>
          </a:p>
          <a:p>
            <a:r>
              <a:rPr lang="en-US" dirty="0" smtClean="0"/>
              <a:t>Some focused on improving the firepower of the riflemen, other were focused a lot more on creating lightweight assault weaponry to help with the cramped close quarters battles of the trenches (and what would prove to be modern warfare in general). Others focused on something much heavier, armor.</a:t>
            </a:r>
          </a:p>
          <a:p>
            <a:pPr>
              <a:buNone/>
            </a:pPr>
            <a:endParaRPr lang="en-US" dirty="0"/>
          </a:p>
        </p:txBody>
      </p:sp>
      <p:sp>
        <p:nvSpPr>
          <p:cNvPr id="3" name="Title 2"/>
          <p:cNvSpPr>
            <a:spLocks noGrp="1"/>
          </p:cNvSpPr>
          <p:nvPr>
            <p:ph type="title"/>
          </p:nvPr>
        </p:nvSpPr>
        <p:spPr>
          <a:xfrm>
            <a:off x="457200" y="152400"/>
            <a:ext cx="8229600" cy="762000"/>
          </a:xfrm>
        </p:spPr>
        <p:txBody>
          <a:bodyPr/>
          <a:lstStyle/>
          <a:p>
            <a:r>
              <a:rPr smtClean="0"/>
              <a:t>Weapons Revolution</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ss Rifle mod.jpg"/>
          <p:cNvPicPr>
            <a:picLocks noGrp="1" noChangeAspect="1"/>
          </p:cNvPicPr>
          <p:nvPr>
            <p:ph idx="1"/>
          </p:nvPr>
        </p:nvPicPr>
        <p:blipFill>
          <a:blip r:embed="rId3"/>
          <a:stretch>
            <a:fillRect/>
          </a:stretch>
        </p:blipFill>
        <p:spPr>
          <a:xfrm>
            <a:off x="381000" y="304800"/>
            <a:ext cx="5638800" cy="2590800"/>
          </a:xfrm>
        </p:spPr>
      </p:pic>
      <p:sp>
        <p:nvSpPr>
          <p:cNvPr id="5" name="TextBox 4"/>
          <p:cNvSpPr txBox="1"/>
          <p:nvPr/>
        </p:nvSpPr>
        <p:spPr>
          <a:xfrm>
            <a:off x="6096000" y="304801"/>
            <a:ext cx="2819400" cy="2585323"/>
          </a:xfrm>
          <a:prstGeom prst="rect">
            <a:avLst/>
          </a:prstGeom>
          <a:noFill/>
        </p:spPr>
        <p:txBody>
          <a:bodyPr wrap="square" rtlCol="0">
            <a:spAutoFit/>
          </a:bodyPr>
          <a:lstStyle/>
          <a:p>
            <a:r>
              <a:rPr lang="en-US" dirty="0" smtClean="0"/>
              <a:t>Conversion of Canadian Ross Rifles known as the </a:t>
            </a:r>
            <a:r>
              <a:rPr lang="en-US" dirty="0" err="1" smtClean="0">
                <a:solidFill>
                  <a:schemeClr val="accent6">
                    <a:lumMod val="60000"/>
                    <a:lumOff val="40000"/>
                  </a:schemeClr>
                </a:solidFill>
              </a:rPr>
              <a:t>Huot</a:t>
            </a:r>
            <a:r>
              <a:rPr lang="en-US" dirty="0" smtClean="0"/>
              <a:t>. It was an attempt to create a light machine gun out of a bolt action rifle and although successful in field with few problems, the war ended before it reached mass-production.</a:t>
            </a:r>
            <a:endParaRPr lang="en-US" dirty="0"/>
          </a:p>
        </p:txBody>
      </p:sp>
      <p:pic>
        <p:nvPicPr>
          <p:cNvPr id="6" name="Picture 5" descr="Fedorov Avtomat.jpg"/>
          <p:cNvPicPr>
            <a:picLocks noChangeAspect="1"/>
          </p:cNvPicPr>
          <p:nvPr/>
        </p:nvPicPr>
        <p:blipFill>
          <a:blip r:embed="rId4"/>
          <a:stretch>
            <a:fillRect/>
          </a:stretch>
        </p:blipFill>
        <p:spPr>
          <a:xfrm>
            <a:off x="381000" y="3048000"/>
            <a:ext cx="5715000" cy="2057400"/>
          </a:xfrm>
          <a:prstGeom prst="rect">
            <a:avLst/>
          </a:prstGeom>
        </p:spPr>
      </p:pic>
      <p:sp>
        <p:nvSpPr>
          <p:cNvPr id="7" name="TextBox 6"/>
          <p:cNvSpPr txBox="1"/>
          <p:nvPr/>
        </p:nvSpPr>
        <p:spPr>
          <a:xfrm>
            <a:off x="381000" y="5105400"/>
            <a:ext cx="7543800" cy="1477328"/>
          </a:xfrm>
          <a:prstGeom prst="rect">
            <a:avLst/>
          </a:prstGeom>
          <a:noFill/>
        </p:spPr>
        <p:txBody>
          <a:bodyPr wrap="square" rtlCol="0">
            <a:spAutoFit/>
          </a:bodyPr>
          <a:lstStyle/>
          <a:p>
            <a:r>
              <a:rPr lang="en-US" dirty="0" err="1" smtClean="0">
                <a:solidFill>
                  <a:schemeClr val="bg2">
                    <a:lumMod val="75000"/>
                  </a:schemeClr>
                </a:solidFill>
              </a:rPr>
              <a:t>Fedorov’s</a:t>
            </a:r>
            <a:r>
              <a:rPr lang="en-US" dirty="0" smtClean="0">
                <a:solidFill>
                  <a:schemeClr val="bg2">
                    <a:lumMod val="75000"/>
                  </a:schemeClr>
                </a:solidFill>
              </a:rPr>
              <a:t> </a:t>
            </a:r>
            <a:r>
              <a:rPr lang="en-US" dirty="0" err="1" smtClean="0">
                <a:solidFill>
                  <a:schemeClr val="bg2">
                    <a:lumMod val="75000"/>
                  </a:schemeClr>
                </a:solidFill>
              </a:rPr>
              <a:t>Avtomat</a:t>
            </a:r>
            <a:r>
              <a:rPr lang="en-US" dirty="0" smtClean="0"/>
              <a:t>- The first effective rendition of what would become the assault rifle. It fired a weaker rifle cartridge (6.5x50 </a:t>
            </a:r>
            <a:r>
              <a:rPr lang="en-US" dirty="0" err="1" smtClean="0"/>
              <a:t>Arisaka</a:t>
            </a:r>
            <a:r>
              <a:rPr lang="en-US" dirty="0" smtClean="0"/>
              <a:t>), had multiple fire modes (semi-auto and full-auto) and used a fairly big box magazine. Produced in small numbers during the Russian Civil War and was used during the Winter War and until the end of WWII.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1903_MkI_Pederson.jpg"/>
          <p:cNvPicPr>
            <a:picLocks noGrp="1" noChangeAspect="1"/>
          </p:cNvPicPr>
          <p:nvPr>
            <p:ph idx="1"/>
          </p:nvPr>
        </p:nvPicPr>
        <p:blipFill>
          <a:blip r:embed="rId3"/>
          <a:stretch>
            <a:fillRect/>
          </a:stretch>
        </p:blipFill>
        <p:spPr>
          <a:xfrm>
            <a:off x="4953000" y="4572000"/>
            <a:ext cx="2743200" cy="1822724"/>
          </a:xfrm>
        </p:spPr>
      </p:pic>
      <p:pic>
        <p:nvPicPr>
          <p:cNvPr id="5" name="Picture 4" descr="Gast-13.jpg"/>
          <p:cNvPicPr>
            <a:picLocks noChangeAspect="1"/>
          </p:cNvPicPr>
          <p:nvPr/>
        </p:nvPicPr>
        <p:blipFill>
          <a:blip r:embed="rId4"/>
          <a:stretch>
            <a:fillRect/>
          </a:stretch>
        </p:blipFill>
        <p:spPr>
          <a:xfrm>
            <a:off x="152400" y="304800"/>
            <a:ext cx="4114800" cy="2648903"/>
          </a:xfrm>
          <a:prstGeom prst="rect">
            <a:avLst/>
          </a:prstGeom>
        </p:spPr>
      </p:pic>
      <p:sp>
        <p:nvSpPr>
          <p:cNvPr id="6" name="TextBox 5"/>
          <p:cNvSpPr txBox="1"/>
          <p:nvPr/>
        </p:nvSpPr>
        <p:spPr>
          <a:xfrm>
            <a:off x="304800" y="3276600"/>
            <a:ext cx="8686800" cy="1200329"/>
          </a:xfrm>
          <a:prstGeom prst="rect">
            <a:avLst/>
          </a:prstGeom>
          <a:noFill/>
        </p:spPr>
        <p:txBody>
          <a:bodyPr wrap="square" rtlCol="0">
            <a:spAutoFit/>
          </a:bodyPr>
          <a:lstStyle/>
          <a:p>
            <a:r>
              <a:rPr lang="en-US" dirty="0" smtClean="0"/>
              <a:t>Below: The </a:t>
            </a:r>
            <a:r>
              <a:rPr lang="en-US" dirty="0" smtClean="0">
                <a:solidFill>
                  <a:schemeClr val="tx1">
                    <a:lumMod val="75000"/>
                  </a:schemeClr>
                </a:solidFill>
              </a:rPr>
              <a:t>Pederson device </a:t>
            </a:r>
            <a:r>
              <a:rPr lang="en-US" dirty="0" smtClean="0"/>
              <a:t>was a crazy and innovative idea indeed. Designed by John Pederson on his own prerogative, this simple modification to the common Springfield M1903 allowed a rifleman to convert his gun from a bolt action rifle designed for long range shooting to a quick firing semi-automatic trench raiding weapon for CQB.</a:t>
            </a:r>
            <a:endParaRPr lang="en-US" dirty="0"/>
          </a:p>
        </p:txBody>
      </p:sp>
      <p:pic>
        <p:nvPicPr>
          <p:cNvPr id="7" name="Picture 6" descr="M1903_MkI_PedersonII.jpg"/>
          <p:cNvPicPr>
            <a:picLocks noChangeAspect="1"/>
          </p:cNvPicPr>
          <p:nvPr/>
        </p:nvPicPr>
        <p:blipFill>
          <a:blip r:embed="rId5"/>
          <a:stretch>
            <a:fillRect/>
          </a:stretch>
        </p:blipFill>
        <p:spPr>
          <a:xfrm>
            <a:off x="2057400" y="4572000"/>
            <a:ext cx="2752344" cy="1828800"/>
          </a:xfrm>
          <a:prstGeom prst="rect">
            <a:avLst/>
          </a:prstGeom>
        </p:spPr>
      </p:pic>
      <p:sp>
        <p:nvSpPr>
          <p:cNvPr id="8" name="TextBox 7"/>
          <p:cNvSpPr txBox="1"/>
          <p:nvPr/>
        </p:nvSpPr>
        <p:spPr>
          <a:xfrm>
            <a:off x="4267200" y="304800"/>
            <a:ext cx="4724400" cy="2585323"/>
          </a:xfrm>
          <a:prstGeom prst="rect">
            <a:avLst/>
          </a:prstGeom>
          <a:noFill/>
        </p:spPr>
        <p:txBody>
          <a:bodyPr wrap="square" rtlCol="0">
            <a:spAutoFit/>
          </a:bodyPr>
          <a:lstStyle/>
          <a:p>
            <a:r>
              <a:rPr lang="en-US" dirty="0" smtClean="0"/>
              <a:t>This interesting piece is called the </a:t>
            </a:r>
            <a:r>
              <a:rPr lang="en-US" dirty="0" err="1" smtClean="0">
                <a:solidFill>
                  <a:schemeClr val="bg1">
                    <a:lumMod val="95000"/>
                    <a:lumOff val="5000"/>
                  </a:schemeClr>
                </a:solidFill>
              </a:rPr>
              <a:t>Gast</a:t>
            </a:r>
            <a:r>
              <a:rPr lang="en-US" dirty="0" smtClean="0">
                <a:solidFill>
                  <a:schemeClr val="bg1">
                    <a:lumMod val="95000"/>
                    <a:lumOff val="5000"/>
                  </a:schemeClr>
                </a:solidFill>
              </a:rPr>
              <a:t> </a:t>
            </a:r>
            <a:r>
              <a:rPr lang="en-US" dirty="0" smtClean="0">
                <a:solidFill>
                  <a:schemeClr val="bg1">
                    <a:lumMod val="95000"/>
                    <a:lumOff val="5000"/>
                  </a:schemeClr>
                </a:solidFill>
              </a:rPr>
              <a:t>Gun</a:t>
            </a:r>
            <a:r>
              <a:rPr lang="en-US" dirty="0" smtClean="0"/>
              <a:t>, designed by a Herr Karl </a:t>
            </a:r>
            <a:r>
              <a:rPr lang="en-US" dirty="0" err="1" smtClean="0"/>
              <a:t>Gast</a:t>
            </a:r>
            <a:r>
              <a:rPr lang="en-US" dirty="0" smtClean="0"/>
              <a:t>. This interesting double-barreled design used retained gases from each barrel to power the other. It had a staggering fire rate of 1600 RPM and could be quickly disassembled in field due to its simple design. A few examples were used during the war by the Germans, but no service reports survive.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srcRect/>
          <a:stretch>
            <a:fillRect/>
          </a:stretch>
        </p:blipFill>
        <p:spPr bwMode="auto">
          <a:xfrm>
            <a:off x="1143000" y="304800"/>
            <a:ext cx="6854707" cy="1447800"/>
          </a:xfrm>
          <a:prstGeom prst="rect">
            <a:avLst/>
          </a:prstGeom>
          <a:noFill/>
          <a:ln w="9525">
            <a:noFill/>
            <a:miter lim="800000"/>
            <a:headEnd/>
            <a:tailEnd/>
          </a:ln>
          <a:effectLst/>
        </p:spPr>
      </p:pic>
      <p:sp>
        <p:nvSpPr>
          <p:cNvPr id="6" name="TextBox 5"/>
          <p:cNvSpPr txBox="1"/>
          <p:nvPr/>
        </p:nvSpPr>
        <p:spPr>
          <a:xfrm>
            <a:off x="381000" y="1828800"/>
            <a:ext cx="8458200" cy="1477328"/>
          </a:xfrm>
          <a:prstGeom prst="rect">
            <a:avLst/>
          </a:prstGeom>
          <a:noFill/>
        </p:spPr>
        <p:txBody>
          <a:bodyPr wrap="square" rtlCol="0">
            <a:spAutoFit/>
          </a:bodyPr>
          <a:lstStyle/>
          <a:p>
            <a:r>
              <a:rPr lang="en-US" dirty="0" smtClean="0"/>
              <a:t>Above: The Mexican </a:t>
            </a:r>
            <a:r>
              <a:rPr lang="en-US" dirty="0" smtClean="0">
                <a:solidFill>
                  <a:srgbClr val="002060"/>
                </a:solidFill>
              </a:rPr>
              <a:t>Mondragon</a:t>
            </a:r>
            <a:r>
              <a:rPr lang="en-US" dirty="0" smtClean="0"/>
              <a:t> Semi-Auto Rifle was the first semi-auto rifle adopted by any army. It was used by the Imperial German Air Force before its planes were armed with MGs. It was known for its poor reliability in the dirt, but for that reason it was used in the air, where it could use its higher fire rate to pepper other aircraft or ground targets.</a:t>
            </a:r>
            <a:endParaRPr lang="en-US" dirty="0"/>
          </a:p>
        </p:txBody>
      </p:sp>
      <p:pic>
        <p:nvPicPr>
          <p:cNvPr id="8" name="Picture 7" descr="Meunier A6 M1916.jpg"/>
          <p:cNvPicPr>
            <a:picLocks noChangeAspect="1"/>
          </p:cNvPicPr>
          <p:nvPr/>
        </p:nvPicPr>
        <p:blipFill>
          <a:blip r:embed="rId4"/>
          <a:stretch>
            <a:fillRect/>
          </a:stretch>
        </p:blipFill>
        <p:spPr>
          <a:xfrm>
            <a:off x="1600200" y="4800600"/>
            <a:ext cx="5715000" cy="1733550"/>
          </a:xfrm>
          <a:prstGeom prst="rect">
            <a:avLst/>
          </a:prstGeom>
        </p:spPr>
      </p:pic>
      <p:sp>
        <p:nvSpPr>
          <p:cNvPr id="10" name="TextBox 9"/>
          <p:cNvSpPr txBox="1"/>
          <p:nvPr/>
        </p:nvSpPr>
        <p:spPr>
          <a:xfrm>
            <a:off x="381000" y="3429000"/>
            <a:ext cx="8382000" cy="1200329"/>
          </a:xfrm>
          <a:prstGeom prst="rect">
            <a:avLst/>
          </a:prstGeom>
          <a:noFill/>
        </p:spPr>
        <p:txBody>
          <a:bodyPr wrap="square" rtlCol="0">
            <a:spAutoFit/>
          </a:bodyPr>
          <a:lstStyle/>
          <a:p>
            <a:r>
              <a:rPr lang="en-US" dirty="0" smtClean="0"/>
              <a:t>Below: An </a:t>
            </a:r>
            <a:r>
              <a:rPr lang="en-US" dirty="0" smtClean="0">
                <a:solidFill>
                  <a:srgbClr val="92D050"/>
                </a:solidFill>
              </a:rPr>
              <a:t>A6 </a:t>
            </a:r>
            <a:r>
              <a:rPr lang="en-US" dirty="0" err="1" smtClean="0">
                <a:solidFill>
                  <a:srgbClr val="92D050"/>
                </a:solidFill>
              </a:rPr>
              <a:t>Meunier</a:t>
            </a:r>
            <a:r>
              <a:rPr lang="en-US" dirty="0" smtClean="0"/>
              <a:t>, the most advanced semi-auto weapon (and rifle in general) fielded by any army in WWI. It was a bit unreliable when not cleaned and the bullet it used was not used by any other French weapon, thus was in short supply. Still it was adored by its troops who used it in trench raiding operations.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ommy_m1921.jpg"/>
          <p:cNvPicPr>
            <a:picLocks noGrp="1" noChangeAspect="1"/>
          </p:cNvPicPr>
          <p:nvPr>
            <p:ph idx="1"/>
          </p:nvPr>
        </p:nvPicPr>
        <p:blipFill>
          <a:blip r:embed="rId3"/>
          <a:stretch>
            <a:fillRect/>
          </a:stretch>
        </p:blipFill>
        <p:spPr>
          <a:xfrm>
            <a:off x="381000" y="381000"/>
            <a:ext cx="5943600" cy="15973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bergmann-9mm-submachine-gun-mp-18.jpg"/>
          <p:cNvPicPr>
            <a:picLocks noChangeAspect="1"/>
          </p:cNvPicPr>
          <p:nvPr/>
        </p:nvPicPr>
        <p:blipFill>
          <a:blip r:embed="rId4"/>
          <a:stretch>
            <a:fillRect/>
          </a:stretch>
        </p:blipFill>
        <p:spPr>
          <a:xfrm>
            <a:off x="381000" y="3505200"/>
            <a:ext cx="4762500" cy="2857500"/>
          </a:xfrm>
          <a:prstGeom prst="rect">
            <a:avLst/>
          </a:prstGeom>
          <a:ln>
            <a:noFill/>
          </a:ln>
          <a:effectLst>
            <a:outerShdw blurRad="190500" algn="tl" rotWithShape="0">
              <a:srgbClr val="000000">
                <a:alpha val="70000"/>
              </a:srgbClr>
            </a:outerShdw>
          </a:effectLst>
        </p:spPr>
      </p:pic>
      <p:sp>
        <p:nvSpPr>
          <p:cNvPr id="7" name="TextBox 6"/>
          <p:cNvSpPr txBox="1"/>
          <p:nvPr/>
        </p:nvSpPr>
        <p:spPr>
          <a:xfrm>
            <a:off x="381000" y="2057400"/>
            <a:ext cx="8001000" cy="1477328"/>
          </a:xfrm>
          <a:prstGeom prst="rect">
            <a:avLst/>
          </a:prstGeom>
          <a:noFill/>
        </p:spPr>
        <p:txBody>
          <a:bodyPr wrap="square" rtlCol="0">
            <a:spAutoFit/>
          </a:bodyPr>
          <a:lstStyle/>
          <a:p>
            <a:r>
              <a:rPr lang="en-US" dirty="0" smtClean="0"/>
              <a:t>The </a:t>
            </a:r>
            <a:r>
              <a:rPr lang="en-US" dirty="0" smtClean="0">
                <a:solidFill>
                  <a:schemeClr val="tx2">
                    <a:lumMod val="25000"/>
                  </a:schemeClr>
                </a:solidFill>
              </a:rPr>
              <a:t>M1921 Thompson </a:t>
            </a:r>
            <a:r>
              <a:rPr lang="en-US" dirty="0" smtClean="0"/>
              <a:t>was the first rendition of the ubiquitous mobster Tommy Gun. Originally designed for WWI, it was introduced to late to see any service (even field testing). To get return on his invention Captain Thompson decided to sell his guns to the public and its high price of $200 limited it to large organizations with plenty of funds, like mobs and police forces.</a:t>
            </a:r>
            <a:endParaRPr lang="en-US" dirty="0"/>
          </a:p>
        </p:txBody>
      </p:sp>
      <p:sp>
        <p:nvSpPr>
          <p:cNvPr id="8" name="TextBox 7"/>
          <p:cNvSpPr txBox="1"/>
          <p:nvPr/>
        </p:nvSpPr>
        <p:spPr>
          <a:xfrm>
            <a:off x="5257800" y="4038600"/>
            <a:ext cx="3581400" cy="2031325"/>
          </a:xfrm>
          <a:prstGeom prst="rect">
            <a:avLst/>
          </a:prstGeom>
          <a:noFill/>
        </p:spPr>
        <p:txBody>
          <a:bodyPr wrap="square" rtlCol="0">
            <a:spAutoFit/>
          </a:bodyPr>
          <a:lstStyle/>
          <a:p>
            <a:r>
              <a:rPr lang="en-US" dirty="0" smtClean="0"/>
              <a:t>Another ubiquitous sub-machine gun, the </a:t>
            </a:r>
            <a:r>
              <a:rPr lang="en-US" dirty="0" smtClean="0">
                <a:solidFill>
                  <a:schemeClr val="accent2">
                    <a:lumMod val="60000"/>
                    <a:lumOff val="40000"/>
                  </a:schemeClr>
                </a:solidFill>
              </a:rPr>
              <a:t>MP18</a:t>
            </a:r>
            <a:r>
              <a:rPr lang="en-US" dirty="0" smtClean="0"/>
              <a:t> was designed to give German soldiers better trench sweeping ability. It was used by German </a:t>
            </a:r>
            <a:r>
              <a:rPr lang="en-US" dirty="0" err="1" smtClean="0"/>
              <a:t>Stoßtruppen</a:t>
            </a:r>
            <a:r>
              <a:rPr lang="en-US" dirty="0" smtClean="0"/>
              <a:t> during 1918 and used through the 1960s by numerous armies.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Rolls-Royce Armored Car.jpg"/>
          <p:cNvPicPr>
            <a:picLocks noGrp="1" noChangeAspect="1"/>
          </p:cNvPicPr>
          <p:nvPr>
            <p:ph idx="1"/>
          </p:nvPr>
        </p:nvPicPr>
        <p:blipFill>
          <a:blip r:embed="rId2"/>
          <a:stretch>
            <a:fillRect/>
          </a:stretch>
        </p:blipFill>
        <p:spPr>
          <a:xfrm>
            <a:off x="304800" y="381000"/>
            <a:ext cx="4902965" cy="2959608"/>
          </a:xfrm>
        </p:spPr>
      </p:pic>
      <p:pic>
        <p:nvPicPr>
          <p:cNvPr id="6" name="Picture 5" descr="300px-Ehrhardt_1.jpg"/>
          <p:cNvPicPr>
            <a:picLocks noChangeAspect="1"/>
          </p:cNvPicPr>
          <p:nvPr/>
        </p:nvPicPr>
        <p:blipFill>
          <a:blip r:embed="rId3"/>
          <a:stretch>
            <a:fillRect/>
          </a:stretch>
        </p:blipFill>
        <p:spPr>
          <a:xfrm>
            <a:off x="381000" y="3581400"/>
            <a:ext cx="4283618" cy="2819400"/>
          </a:xfrm>
          <a:prstGeom prst="rect">
            <a:avLst/>
          </a:prstGeom>
        </p:spPr>
      </p:pic>
      <p:sp>
        <p:nvSpPr>
          <p:cNvPr id="4" name="TextBox 3"/>
          <p:cNvSpPr txBox="1"/>
          <p:nvPr/>
        </p:nvSpPr>
        <p:spPr>
          <a:xfrm>
            <a:off x="5334000" y="381000"/>
            <a:ext cx="3505200" cy="2862322"/>
          </a:xfrm>
          <a:prstGeom prst="rect">
            <a:avLst/>
          </a:prstGeom>
          <a:noFill/>
        </p:spPr>
        <p:txBody>
          <a:bodyPr wrap="square" rtlCol="0">
            <a:spAutoFit/>
          </a:bodyPr>
          <a:lstStyle/>
          <a:p>
            <a:r>
              <a:rPr lang="en-US" dirty="0" smtClean="0"/>
              <a:t>The </a:t>
            </a:r>
            <a:r>
              <a:rPr lang="en-US" dirty="0" smtClean="0">
                <a:solidFill>
                  <a:srgbClr val="800000"/>
                </a:solidFill>
              </a:rPr>
              <a:t>Rolls-Royce Armored Car </a:t>
            </a:r>
            <a:r>
              <a:rPr lang="en-US" dirty="0" smtClean="0"/>
              <a:t>was based on the chassis of the Rolls -Royce Silver Ghost. It appeared fairly early in the war (1915) but had little use outside of the more mobile Mediterranean Front. It was modernized a few times and did see service during the early stages of WWII, until phased out for more modern vehicles.  </a:t>
            </a:r>
            <a:endParaRPr lang="en-US" dirty="0"/>
          </a:p>
        </p:txBody>
      </p:sp>
      <p:sp>
        <p:nvSpPr>
          <p:cNvPr id="8" name="TextBox 7"/>
          <p:cNvSpPr txBox="1"/>
          <p:nvPr/>
        </p:nvSpPr>
        <p:spPr>
          <a:xfrm>
            <a:off x="4724400" y="3505200"/>
            <a:ext cx="4114800" cy="2031325"/>
          </a:xfrm>
          <a:prstGeom prst="rect">
            <a:avLst/>
          </a:prstGeom>
          <a:noFill/>
        </p:spPr>
        <p:txBody>
          <a:bodyPr wrap="square" rtlCol="0">
            <a:spAutoFit/>
          </a:bodyPr>
          <a:lstStyle/>
          <a:p>
            <a:r>
              <a:rPr lang="en-US" dirty="0" smtClean="0"/>
              <a:t>The </a:t>
            </a:r>
            <a:r>
              <a:rPr lang="en-US" dirty="0" err="1" smtClean="0">
                <a:solidFill>
                  <a:schemeClr val="bg1">
                    <a:lumMod val="95000"/>
                    <a:lumOff val="5000"/>
                  </a:schemeClr>
                </a:solidFill>
              </a:rPr>
              <a:t>Ehrhardt</a:t>
            </a:r>
            <a:r>
              <a:rPr lang="en-US" dirty="0" smtClean="0">
                <a:solidFill>
                  <a:schemeClr val="bg1">
                    <a:lumMod val="95000"/>
                    <a:lumOff val="5000"/>
                  </a:schemeClr>
                </a:solidFill>
              </a:rPr>
              <a:t> E-V/4 </a:t>
            </a:r>
            <a:r>
              <a:rPr lang="en-US" dirty="0" smtClean="0"/>
              <a:t>was a late war German Armored Car. It saw combat on the Eastern Front, but had no spectacular results there. However the Weimar Police adored it in putting down revolts, since they were large and quite imposing.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llied_Mark_VIII_(Liberty)_Tank.jpg"/>
          <p:cNvPicPr>
            <a:picLocks noGrp="1" noChangeAspect="1"/>
          </p:cNvPicPr>
          <p:nvPr>
            <p:ph idx="1"/>
          </p:nvPr>
        </p:nvPicPr>
        <p:blipFill>
          <a:blip r:embed="rId3"/>
          <a:stretch>
            <a:fillRect/>
          </a:stretch>
        </p:blipFill>
        <p:spPr>
          <a:xfrm>
            <a:off x="304800" y="381000"/>
            <a:ext cx="5149209" cy="2438400"/>
          </a:xfrm>
        </p:spPr>
      </p:pic>
      <p:sp>
        <p:nvSpPr>
          <p:cNvPr id="5" name="TextBox 4"/>
          <p:cNvSpPr txBox="1"/>
          <p:nvPr/>
        </p:nvSpPr>
        <p:spPr>
          <a:xfrm>
            <a:off x="5410200" y="304800"/>
            <a:ext cx="3581400" cy="2585323"/>
          </a:xfrm>
          <a:prstGeom prst="rect">
            <a:avLst/>
          </a:prstGeom>
          <a:noFill/>
        </p:spPr>
        <p:txBody>
          <a:bodyPr wrap="square" rtlCol="0">
            <a:spAutoFit/>
          </a:bodyPr>
          <a:lstStyle/>
          <a:p>
            <a:r>
              <a:rPr lang="en-US" dirty="0" smtClean="0"/>
              <a:t>The </a:t>
            </a:r>
            <a:r>
              <a:rPr lang="en-US" dirty="0" smtClean="0">
                <a:solidFill>
                  <a:schemeClr val="bg2">
                    <a:lumMod val="75000"/>
                  </a:schemeClr>
                </a:solidFill>
              </a:rPr>
              <a:t>Mark VIII</a:t>
            </a:r>
            <a:r>
              <a:rPr lang="en-US" dirty="0" smtClean="0"/>
              <a:t> tank was called the “Liberty Class”. It was designed to create a single universal tank design for the British, Americans and French for use during WWI. Unfortunately this tank wasn’t completed before war’s end and it was produced in incredibly small numbers post WWI (About 125)  </a:t>
            </a:r>
            <a:endParaRPr lang="en-US" dirty="0"/>
          </a:p>
        </p:txBody>
      </p:sp>
      <p:pic>
        <p:nvPicPr>
          <p:cNvPr id="6" name="Picture 5" descr="LKP.jpg"/>
          <p:cNvPicPr>
            <a:picLocks noChangeAspect="1"/>
          </p:cNvPicPr>
          <p:nvPr/>
        </p:nvPicPr>
        <p:blipFill>
          <a:blip r:embed="rId4"/>
          <a:stretch>
            <a:fillRect/>
          </a:stretch>
        </p:blipFill>
        <p:spPr>
          <a:xfrm>
            <a:off x="304800" y="3048000"/>
            <a:ext cx="5181600" cy="3264408"/>
          </a:xfrm>
          <a:prstGeom prst="rect">
            <a:avLst/>
          </a:prstGeom>
        </p:spPr>
      </p:pic>
      <p:sp>
        <p:nvSpPr>
          <p:cNvPr id="8" name="TextBox 7"/>
          <p:cNvSpPr txBox="1"/>
          <p:nvPr/>
        </p:nvSpPr>
        <p:spPr>
          <a:xfrm>
            <a:off x="5486400" y="3048000"/>
            <a:ext cx="3505200" cy="2031325"/>
          </a:xfrm>
          <a:prstGeom prst="rect">
            <a:avLst/>
          </a:prstGeom>
          <a:noFill/>
        </p:spPr>
        <p:txBody>
          <a:bodyPr wrap="square" rtlCol="0">
            <a:spAutoFit/>
          </a:bodyPr>
          <a:lstStyle/>
          <a:p>
            <a:r>
              <a:rPr lang="en-US" dirty="0" smtClean="0"/>
              <a:t>The </a:t>
            </a:r>
            <a:r>
              <a:rPr lang="en-US" dirty="0" err="1" smtClean="0">
                <a:solidFill>
                  <a:schemeClr val="accent6">
                    <a:lumMod val="75000"/>
                  </a:schemeClr>
                </a:solidFill>
              </a:rPr>
              <a:t>Leichter</a:t>
            </a:r>
            <a:r>
              <a:rPr lang="en-US" dirty="0" smtClean="0">
                <a:solidFill>
                  <a:schemeClr val="accent6">
                    <a:lumMod val="75000"/>
                  </a:schemeClr>
                </a:solidFill>
              </a:rPr>
              <a:t> </a:t>
            </a:r>
            <a:r>
              <a:rPr lang="en-US" dirty="0" err="1" smtClean="0">
                <a:solidFill>
                  <a:schemeClr val="accent6">
                    <a:lumMod val="75000"/>
                  </a:schemeClr>
                </a:solidFill>
              </a:rPr>
              <a:t>Kampfwagen</a:t>
            </a:r>
            <a:r>
              <a:rPr lang="en-US" dirty="0" smtClean="0">
                <a:solidFill>
                  <a:schemeClr val="accent6">
                    <a:lumMod val="75000"/>
                  </a:schemeClr>
                </a:solidFill>
              </a:rPr>
              <a:t> </a:t>
            </a:r>
            <a:r>
              <a:rPr lang="en-US" dirty="0" smtClean="0"/>
              <a:t>was a  WWI prototype light tank designed by the Germans near the end. It was a huge departure from the previous </a:t>
            </a:r>
            <a:r>
              <a:rPr lang="en-US" dirty="0" smtClean="0"/>
              <a:t>A7V, </a:t>
            </a:r>
            <a:r>
              <a:rPr lang="en-US" dirty="0" smtClean="0"/>
              <a:t>as it traded firepower and armor for speed and maneuverability.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ewehr_98-1.jpg"/>
          <p:cNvPicPr>
            <a:picLocks noGrp="1" noChangeAspect="1"/>
          </p:cNvPicPr>
          <p:nvPr>
            <p:ph idx="1"/>
          </p:nvPr>
        </p:nvPicPr>
        <p:blipFill>
          <a:blip r:embed="rId3"/>
          <a:stretch>
            <a:fillRect/>
          </a:stretch>
        </p:blipFill>
        <p:spPr>
          <a:xfrm>
            <a:off x="457200" y="990600"/>
            <a:ext cx="7543800" cy="138037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3" name="Title 2"/>
          <p:cNvSpPr>
            <a:spLocks noGrp="1"/>
          </p:cNvSpPr>
          <p:nvPr>
            <p:ph type="title"/>
          </p:nvPr>
        </p:nvSpPr>
        <p:spPr>
          <a:xfrm>
            <a:off x="457200" y="152400"/>
            <a:ext cx="8229600" cy="762000"/>
          </a:xfrm>
        </p:spPr>
        <p:txBody>
          <a:bodyPr/>
          <a:lstStyle/>
          <a:p>
            <a:r>
              <a:rPr smtClean="0"/>
              <a:t>Infantry Weapons</a:t>
            </a:r>
            <a:endParaRPr lang="en-US" dirty="0"/>
          </a:p>
        </p:txBody>
      </p:sp>
      <p:sp>
        <p:nvSpPr>
          <p:cNvPr id="5" name="TextBox 4"/>
          <p:cNvSpPr txBox="1"/>
          <p:nvPr/>
        </p:nvSpPr>
        <p:spPr>
          <a:xfrm>
            <a:off x="228600" y="2514600"/>
            <a:ext cx="8686800" cy="2308324"/>
          </a:xfrm>
          <a:prstGeom prst="rect">
            <a:avLst/>
          </a:prstGeom>
          <a:noFill/>
        </p:spPr>
        <p:txBody>
          <a:bodyPr wrap="square" rtlCol="0">
            <a:spAutoFit/>
          </a:bodyPr>
          <a:lstStyle/>
          <a:p>
            <a:r>
              <a:rPr lang="en-US" b="1" dirty="0" smtClean="0"/>
              <a:t>Top</a:t>
            </a:r>
            <a:r>
              <a:rPr lang="en-US" dirty="0" smtClean="0"/>
              <a:t>: </a:t>
            </a:r>
            <a:r>
              <a:rPr lang="en-US" dirty="0" err="1" smtClean="0">
                <a:solidFill>
                  <a:schemeClr val="accent2"/>
                </a:solidFill>
              </a:rPr>
              <a:t>Gewehr</a:t>
            </a:r>
            <a:r>
              <a:rPr lang="en-US" dirty="0" smtClean="0">
                <a:solidFill>
                  <a:schemeClr val="accent2"/>
                </a:solidFill>
              </a:rPr>
              <a:t> 98</a:t>
            </a:r>
            <a:r>
              <a:rPr lang="en-US" dirty="0" smtClean="0"/>
              <a:t>, standard German rifle of WWI. Was very strong and accurate, so many armies copied the design. Had numerous variants, including snipers, carbines and rifle grenadier versions. After the Great War it was redesigned as the Kar98k serving in the German </a:t>
            </a:r>
            <a:r>
              <a:rPr lang="en-US" dirty="0" err="1" smtClean="0"/>
              <a:t>Wehrmacht</a:t>
            </a:r>
            <a:r>
              <a:rPr lang="en-US" dirty="0" smtClean="0"/>
              <a:t> of WWII. </a:t>
            </a:r>
          </a:p>
          <a:p>
            <a:r>
              <a:rPr lang="en-US" b="1" dirty="0" smtClean="0"/>
              <a:t>Bottom</a:t>
            </a:r>
            <a:r>
              <a:rPr lang="en-US" dirty="0" smtClean="0"/>
              <a:t>: </a:t>
            </a:r>
            <a:r>
              <a:rPr lang="en-US" dirty="0" smtClean="0">
                <a:solidFill>
                  <a:schemeClr val="tx2">
                    <a:lumMod val="10000"/>
                  </a:schemeClr>
                </a:solidFill>
              </a:rPr>
              <a:t>Springfield 1903</a:t>
            </a:r>
            <a:r>
              <a:rPr lang="en-US" dirty="0" smtClean="0"/>
              <a:t>, one of two standard American bolt-action rifles of WWI, it was based of a modified </a:t>
            </a:r>
            <a:r>
              <a:rPr lang="en-US" dirty="0" err="1" smtClean="0"/>
              <a:t>Mauser</a:t>
            </a:r>
            <a:r>
              <a:rPr lang="en-US" dirty="0" smtClean="0"/>
              <a:t> system, the system used by the above G98. Interestingly enough it was actually less commonly available then a gun designed during the war itself, the M1917 Enfield, showing how ill prepared the U.S.E.F. was.</a:t>
            </a:r>
            <a:endParaRPr lang="en-US" dirty="0"/>
          </a:p>
        </p:txBody>
      </p:sp>
      <p:pic>
        <p:nvPicPr>
          <p:cNvPr id="6" name="Picture 5" descr="springfield-m1903.jpg"/>
          <p:cNvPicPr>
            <a:picLocks noChangeAspect="1"/>
          </p:cNvPicPr>
          <p:nvPr/>
        </p:nvPicPr>
        <p:blipFill>
          <a:blip r:embed="rId4"/>
          <a:stretch>
            <a:fillRect/>
          </a:stretch>
        </p:blipFill>
        <p:spPr>
          <a:xfrm>
            <a:off x="838200" y="4876800"/>
            <a:ext cx="7162800" cy="16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kIII.gif"/>
          <p:cNvPicPr>
            <a:picLocks noGrp="1" noChangeAspect="1"/>
          </p:cNvPicPr>
          <p:nvPr>
            <p:ph idx="1"/>
          </p:nvPr>
        </p:nvPicPr>
        <p:blipFill>
          <a:blip r:embed="rId3"/>
          <a:stretch>
            <a:fillRect/>
          </a:stretch>
        </p:blipFill>
        <p:spPr>
          <a:xfrm>
            <a:off x="1295400" y="457200"/>
            <a:ext cx="65532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Mosin 1891 model.jpg"/>
          <p:cNvPicPr>
            <a:picLocks noChangeAspect="1"/>
          </p:cNvPicPr>
          <p:nvPr/>
        </p:nvPicPr>
        <p:blipFill>
          <a:blip r:embed="rId4"/>
          <a:stretch>
            <a:fillRect/>
          </a:stretch>
        </p:blipFill>
        <p:spPr>
          <a:xfrm>
            <a:off x="1219200" y="4876800"/>
            <a:ext cx="6248400" cy="16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381000" y="2590800"/>
            <a:ext cx="8534400" cy="2308324"/>
          </a:xfrm>
          <a:prstGeom prst="rect">
            <a:avLst/>
          </a:prstGeom>
          <a:noFill/>
        </p:spPr>
        <p:txBody>
          <a:bodyPr wrap="square" rtlCol="0">
            <a:spAutoFit/>
          </a:bodyPr>
          <a:lstStyle/>
          <a:p>
            <a:r>
              <a:rPr lang="en-US" dirty="0" smtClean="0"/>
              <a:t>Top: British standard rifle, the Rifle, Short, Magazine, Lee-Enfield III (mostly called the SMLE or Smelly). Very quick to fire, but less accurate than some other bolt-action rifles, this proved an advantage in the trenches, where speed trumped accuracy.</a:t>
            </a:r>
          </a:p>
          <a:p>
            <a:endParaRPr lang="en-US" dirty="0" smtClean="0"/>
          </a:p>
          <a:p>
            <a:r>
              <a:rPr lang="en-US" dirty="0" smtClean="0"/>
              <a:t>Bottom: Russian standard issue M1891 </a:t>
            </a:r>
            <a:r>
              <a:rPr lang="en-US" dirty="0" err="1" smtClean="0"/>
              <a:t>Mosin-Nagant</a:t>
            </a:r>
            <a:r>
              <a:rPr lang="en-US" dirty="0" smtClean="0"/>
              <a:t> rifle, used into WWII and beyond by numerous armies. Had many special variants, particularly those for Cossacks and Dragoons (cavalry variants),the only rifle of WWI to have </a:t>
            </a:r>
            <a:r>
              <a:rPr lang="en-US" dirty="0" smtClean="0"/>
              <a:t>that in very large numbers.</a:t>
            </a:r>
            <a:endParaRPr lang="en-US" dirty="0"/>
          </a:p>
        </p:txBody>
      </p:sp>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04800"/>
            <a:ext cx="8229600" cy="762000"/>
          </a:xfrm>
        </p:spPr>
        <p:txBody>
          <a:bodyPr/>
          <a:lstStyle/>
          <a:p>
            <a:r>
              <a:rPr smtClean="0"/>
              <a:t>Infantry Weapons</a:t>
            </a:r>
            <a:endParaRPr lang="en-US" dirty="0"/>
          </a:p>
        </p:txBody>
      </p:sp>
      <p:pic>
        <p:nvPicPr>
          <p:cNvPr id="6" name="Content Placeholder 5" descr="Rifle_Berthier.jpg"/>
          <p:cNvPicPr>
            <a:picLocks noGrp="1" noChangeAspect="1"/>
          </p:cNvPicPr>
          <p:nvPr>
            <p:ph idx="1"/>
          </p:nvPr>
        </p:nvPicPr>
        <p:blipFill>
          <a:blip r:embed="rId3"/>
          <a:stretch>
            <a:fillRect/>
          </a:stretch>
        </p:blipFill>
        <p:spPr>
          <a:xfrm>
            <a:off x="685800" y="1447800"/>
            <a:ext cx="3429000" cy="3429000"/>
          </a:xfrm>
          <a:prstGeom prst="rect">
            <a:avLst/>
          </a:prstGeom>
          <a:ln>
            <a:noFill/>
          </a:ln>
          <a:effectLst>
            <a:outerShdw blurRad="292100" dist="139700" dir="2700000" algn="tl" rotWithShape="0">
              <a:srgbClr val="333333">
                <a:alpha val="65000"/>
              </a:srgbClr>
            </a:outerShdw>
          </a:effectLst>
        </p:spPr>
      </p:pic>
      <p:pic>
        <p:nvPicPr>
          <p:cNvPr id="7" name="Picture 6" descr="Model_1886_Lebel_rifle.jpg"/>
          <p:cNvPicPr>
            <a:picLocks noChangeAspect="1"/>
          </p:cNvPicPr>
          <p:nvPr/>
        </p:nvPicPr>
        <p:blipFill>
          <a:blip r:embed="rId4"/>
          <a:stretch>
            <a:fillRect/>
          </a:stretch>
        </p:blipFill>
        <p:spPr>
          <a:xfrm>
            <a:off x="685800" y="5029200"/>
            <a:ext cx="7315200" cy="1097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4114800" y="1447800"/>
            <a:ext cx="4876800" cy="3139321"/>
          </a:xfrm>
          <a:prstGeom prst="rect">
            <a:avLst/>
          </a:prstGeom>
          <a:noFill/>
        </p:spPr>
        <p:txBody>
          <a:bodyPr wrap="square" rtlCol="0">
            <a:spAutoFit/>
          </a:bodyPr>
          <a:lstStyle/>
          <a:p>
            <a:r>
              <a:rPr lang="en-US" dirty="0" smtClean="0"/>
              <a:t>Right: A French </a:t>
            </a:r>
            <a:r>
              <a:rPr lang="en-US" dirty="0" err="1" smtClean="0"/>
              <a:t>Berthier</a:t>
            </a:r>
            <a:r>
              <a:rPr lang="en-US" dirty="0" smtClean="0"/>
              <a:t> Fusil </a:t>
            </a:r>
            <a:r>
              <a:rPr lang="en-US" dirty="0" err="1" smtClean="0"/>
              <a:t>Mle</a:t>
            </a:r>
            <a:r>
              <a:rPr lang="en-US" dirty="0" smtClean="0"/>
              <a:t> 1907/15, used by French reserve forces, the French Foreign Legion and Colonial troops. A very accurate and powerful rifle, it suffered from a magazine deficiency (having a 3 shot magazine).</a:t>
            </a:r>
          </a:p>
          <a:p>
            <a:endParaRPr lang="en-US" dirty="0" smtClean="0"/>
          </a:p>
          <a:p>
            <a:r>
              <a:rPr lang="en-US" dirty="0" smtClean="0"/>
              <a:t>Below: A Fusil </a:t>
            </a:r>
            <a:r>
              <a:rPr lang="en-US" dirty="0" err="1" smtClean="0"/>
              <a:t>Mle</a:t>
            </a:r>
            <a:r>
              <a:rPr lang="en-US" dirty="0" smtClean="0"/>
              <a:t> 1886 M93, used by French mainline troops with great effect. Many preferred this rifle to the above </a:t>
            </a:r>
            <a:r>
              <a:rPr lang="en-US" dirty="0" err="1" smtClean="0"/>
              <a:t>Berthier</a:t>
            </a:r>
            <a:r>
              <a:rPr lang="en-US" dirty="0" smtClean="0"/>
              <a:t>, mainly due to the large magazine and anachronistic , but well proven, features.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New to many of the soldiers in the conflict were the Machine-Guns, Automatic Rifles, and Grenades, all products of the recent arms races in Europe (and by proxy America)</a:t>
            </a:r>
          </a:p>
          <a:p>
            <a:r>
              <a:rPr lang="en-US" dirty="0" smtClean="0"/>
              <a:t>Modern grenades had first appeared during the American Civil War, but were quite unreliable. Accurately timed fuses made them much more efficient and powerful. Many variations appeared throughout the war.</a:t>
            </a:r>
          </a:p>
          <a:p>
            <a:r>
              <a:rPr lang="en-US" dirty="0" smtClean="0"/>
              <a:t>Full-automatic weapons weren’t too new to the battlefield, having been used to some effect during the Franco-Prussian War, as well as Spanish-American War. However, newer, more refined versions had a much more devastating effect on the battlefield.</a:t>
            </a:r>
          </a:p>
        </p:txBody>
      </p:sp>
      <p:sp>
        <p:nvSpPr>
          <p:cNvPr id="3" name="Title 2"/>
          <p:cNvSpPr>
            <a:spLocks noGrp="1"/>
          </p:cNvSpPr>
          <p:nvPr>
            <p:ph type="title"/>
          </p:nvPr>
        </p:nvSpPr>
        <p:spPr/>
        <p:txBody>
          <a:bodyPr/>
          <a:lstStyle/>
          <a:p>
            <a:r>
              <a:rPr smtClean="0"/>
              <a:t>Infantry Weapons</a:t>
            </a:r>
            <a:endParaRPr lang="en-US" dirty="0"/>
          </a:p>
        </p:txBody>
      </p:sp>
    </p:spTree>
  </p:cSld>
  <p:clrMapOvr>
    <a:masterClrMapping/>
  </p:clrMapOvr>
  <p:transition>
    <p:cover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Most Machine Guns (MGs) were heavy, static weapons. To move, they required 4 or 5 men, one carrying the tripod (mount) and ammo, one carrying the MG itself and ammo, and 2-3 carrying spare parts, ammo, and water for the cooling jacket (most MGs of the day were water cooled).</a:t>
            </a:r>
          </a:p>
          <a:p>
            <a:r>
              <a:rPr lang="en-US" dirty="0" smtClean="0"/>
              <a:t>Many commanders realized the need for smaller, more portable assault weapons to support the infantry when they assaulted and came out of the trenches. This need gave birth to a new class of weapons called light machine guns and automatic rifles.</a:t>
            </a:r>
            <a:endParaRPr lang="en-US" dirty="0"/>
          </a:p>
        </p:txBody>
      </p:sp>
      <p:sp>
        <p:nvSpPr>
          <p:cNvPr id="3" name="Title 2"/>
          <p:cNvSpPr>
            <a:spLocks noGrp="1"/>
          </p:cNvSpPr>
          <p:nvPr>
            <p:ph type="title"/>
          </p:nvPr>
        </p:nvSpPr>
        <p:spPr/>
        <p:txBody>
          <a:bodyPr/>
          <a:lstStyle/>
          <a:p>
            <a:r>
              <a:rPr smtClean="0"/>
              <a:t>Automatic Fire</a:t>
            </a:r>
            <a:endParaRPr lang="en-US" dirty="0"/>
          </a:p>
        </p:txBody>
      </p:sp>
    </p:spTree>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Vickers witrh crew.jpg"/>
          <p:cNvPicPr>
            <a:picLocks noGrp="1" noChangeAspect="1"/>
          </p:cNvPicPr>
          <p:nvPr>
            <p:ph idx="1"/>
          </p:nvPr>
        </p:nvPicPr>
        <p:blipFill>
          <a:blip r:embed="rId3"/>
          <a:stretch>
            <a:fillRect/>
          </a:stretch>
        </p:blipFill>
        <p:spPr>
          <a:xfrm>
            <a:off x="838200" y="228600"/>
            <a:ext cx="7344578" cy="4495800"/>
          </a:xfrm>
        </p:spPr>
      </p:pic>
      <p:sp>
        <p:nvSpPr>
          <p:cNvPr id="5" name="TextBox 4"/>
          <p:cNvSpPr txBox="1"/>
          <p:nvPr/>
        </p:nvSpPr>
        <p:spPr>
          <a:xfrm>
            <a:off x="838200" y="4800600"/>
            <a:ext cx="7315200" cy="1200329"/>
          </a:xfrm>
          <a:prstGeom prst="rect">
            <a:avLst/>
          </a:prstGeom>
          <a:noFill/>
        </p:spPr>
        <p:txBody>
          <a:bodyPr wrap="square" rtlCol="0">
            <a:spAutoFit/>
          </a:bodyPr>
          <a:lstStyle/>
          <a:p>
            <a:r>
              <a:rPr lang="en-US" dirty="0" smtClean="0"/>
              <a:t>Set up British </a:t>
            </a:r>
            <a:r>
              <a:rPr lang="en-US" dirty="0" smtClean="0">
                <a:solidFill>
                  <a:schemeClr val="accent5">
                    <a:lumMod val="50000"/>
                  </a:schemeClr>
                </a:solidFill>
              </a:rPr>
              <a:t>Vickers-Maxim</a:t>
            </a:r>
            <a:r>
              <a:rPr lang="en-US" dirty="0" smtClean="0"/>
              <a:t> MG during the Battle of the Somme (1916). Many MGs used during the war were based of the original design of Hiram Maxim, an American weapons designer. Note that the crew is wearing gas masks.</a:t>
            </a:r>
            <a:endParaRPr lang="en-US" dirty="0"/>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M1918 BAR.jpg"/>
          <p:cNvPicPr>
            <a:picLocks noGrp="1" noChangeAspect="1"/>
          </p:cNvPicPr>
          <p:nvPr>
            <p:ph idx="1"/>
          </p:nvPr>
        </p:nvPicPr>
        <p:blipFill>
          <a:blip r:embed="rId3"/>
          <a:stretch>
            <a:fillRect/>
          </a:stretch>
        </p:blipFill>
        <p:spPr>
          <a:xfrm>
            <a:off x="3429000" y="228600"/>
            <a:ext cx="5486400" cy="1143000"/>
          </a:xfrm>
          <a:prstGeom prst="rect">
            <a:avLst/>
          </a:prstGeom>
          <a:ln>
            <a:solidFill>
              <a:schemeClr val="bg2">
                <a:lumMod val="60000"/>
                <a:lumOff val="40000"/>
              </a:schemeClr>
            </a:solidFill>
          </a:ln>
          <a:effectLst>
            <a:outerShdw blurRad="190500" algn="tl" rotWithShape="0">
              <a:srgbClr val="000000">
                <a:alpha val="70000"/>
              </a:srgbClr>
            </a:outerShdw>
          </a:effectLst>
        </p:spPr>
      </p:pic>
      <p:pic>
        <p:nvPicPr>
          <p:cNvPr id="4" name="Picture 3" descr="Chauchat.jpg"/>
          <p:cNvPicPr>
            <a:picLocks noChangeAspect="1"/>
          </p:cNvPicPr>
          <p:nvPr/>
        </p:nvPicPr>
        <p:blipFill>
          <a:blip r:embed="rId4"/>
          <a:stretch>
            <a:fillRect/>
          </a:stretch>
        </p:blipFill>
        <p:spPr>
          <a:xfrm>
            <a:off x="3962400" y="1524000"/>
            <a:ext cx="4724400" cy="2847975"/>
          </a:xfrm>
          <a:prstGeom prst="rect">
            <a:avLst/>
          </a:prstGeom>
        </p:spPr>
      </p:pic>
      <p:pic>
        <p:nvPicPr>
          <p:cNvPr id="5" name="Picture 4" descr="MG 08-15.jpg"/>
          <p:cNvPicPr>
            <a:picLocks noChangeAspect="1"/>
          </p:cNvPicPr>
          <p:nvPr/>
        </p:nvPicPr>
        <p:blipFill>
          <a:blip r:embed="rId5"/>
          <a:stretch>
            <a:fillRect/>
          </a:stretch>
        </p:blipFill>
        <p:spPr>
          <a:xfrm>
            <a:off x="4267200" y="4495800"/>
            <a:ext cx="4267200" cy="1905000"/>
          </a:xfrm>
          <a:prstGeom prst="rect">
            <a:avLst/>
          </a:prstGeom>
        </p:spPr>
      </p:pic>
      <p:sp>
        <p:nvSpPr>
          <p:cNvPr id="6" name="TextBox 5"/>
          <p:cNvSpPr txBox="1"/>
          <p:nvPr/>
        </p:nvSpPr>
        <p:spPr>
          <a:xfrm>
            <a:off x="381000" y="381000"/>
            <a:ext cx="3048000" cy="2308324"/>
          </a:xfrm>
          <a:prstGeom prst="rect">
            <a:avLst/>
          </a:prstGeom>
          <a:noFill/>
        </p:spPr>
        <p:txBody>
          <a:bodyPr wrap="square" rtlCol="0">
            <a:spAutoFit/>
          </a:bodyPr>
          <a:lstStyle/>
          <a:p>
            <a:r>
              <a:rPr lang="en-US" dirty="0" smtClean="0"/>
              <a:t>American </a:t>
            </a:r>
            <a:r>
              <a:rPr lang="en-US" dirty="0" smtClean="0">
                <a:solidFill>
                  <a:schemeClr val="accent2">
                    <a:lumMod val="50000"/>
                  </a:schemeClr>
                </a:solidFill>
              </a:rPr>
              <a:t>M1918 BAR</a:t>
            </a:r>
            <a:r>
              <a:rPr lang="en-US" dirty="0" smtClean="0"/>
              <a:t>-</a:t>
            </a:r>
          </a:p>
          <a:p>
            <a:r>
              <a:rPr lang="en-US" dirty="0" smtClean="0"/>
              <a:t>first used at the end of</a:t>
            </a:r>
          </a:p>
          <a:p>
            <a:r>
              <a:rPr lang="en-US" dirty="0" smtClean="0"/>
              <a:t>The Great War, it would go</a:t>
            </a:r>
          </a:p>
          <a:p>
            <a:r>
              <a:rPr lang="en-US" dirty="0" smtClean="0"/>
              <a:t>on to serve until Vietnam. It was designed to provide walking fire, but worked better as a light machine gun, fired while still.</a:t>
            </a:r>
          </a:p>
        </p:txBody>
      </p:sp>
      <p:sp>
        <p:nvSpPr>
          <p:cNvPr id="7" name="TextBox 6"/>
          <p:cNvSpPr txBox="1"/>
          <p:nvPr/>
        </p:nvSpPr>
        <p:spPr>
          <a:xfrm>
            <a:off x="381000" y="2667000"/>
            <a:ext cx="3124200" cy="2031325"/>
          </a:xfrm>
          <a:prstGeom prst="rect">
            <a:avLst/>
          </a:prstGeom>
          <a:noFill/>
        </p:spPr>
        <p:txBody>
          <a:bodyPr wrap="square" rtlCol="0">
            <a:spAutoFit/>
          </a:bodyPr>
          <a:lstStyle/>
          <a:p>
            <a:r>
              <a:rPr lang="en-US" dirty="0" smtClean="0"/>
              <a:t>French </a:t>
            </a:r>
            <a:r>
              <a:rPr lang="en-US" dirty="0" err="1" smtClean="0">
                <a:solidFill>
                  <a:schemeClr val="accent6">
                    <a:lumMod val="50000"/>
                  </a:schemeClr>
                </a:solidFill>
              </a:rPr>
              <a:t>Chauchat</a:t>
            </a:r>
            <a:r>
              <a:rPr lang="en-US" dirty="0" smtClean="0"/>
              <a:t>- designed in 1915, these weapons were hated by the American soldiers who used them, mainly due to their horrid reliability in the mud of the trenches.</a:t>
            </a:r>
            <a:endParaRPr lang="en-US" dirty="0"/>
          </a:p>
        </p:txBody>
      </p:sp>
      <p:sp>
        <p:nvSpPr>
          <p:cNvPr id="8" name="TextBox 7"/>
          <p:cNvSpPr txBox="1"/>
          <p:nvPr/>
        </p:nvSpPr>
        <p:spPr>
          <a:xfrm>
            <a:off x="381000" y="4724400"/>
            <a:ext cx="3809999" cy="1754326"/>
          </a:xfrm>
          <a:prstGeom prst="rect">
            <a:avLst/>
          </a:prstGeom>
          <a:noFill/>
        </p:spPr>
        <p:txBody>
          <a:bodyPr wrap="square" rtlCol="0">
            <a:spAutoFit/>
          </a:bodyPr>
          <a:lstStyle/>
          <a:p>
            <a:r>
              <a:rPr lang="en-US" dirty="0" smtClean="0">
                <a:solidFill>
                  <a:schemeClr val="tx2">
                    <a:lumMod val="75000"/>
                  </a:schemeClr>
                </a:solidFill>
              </a:rPr>
              <a:t>MG 08/15</a:t>
            </a:r>
            <a:r>
              <a:rPr lang="en-US" dirty="0" smtClean="0"/>
              <a:t>- a modified MG08 (German Version of the Vickers from last page) designed to be less bulky and lighter for assault operations. It was used by </a:t>
            </a:r>
            <a:r>
              <a:rPr lang="en-US" dirty="0" err="1" smtClean="0"/>
              <a:t>Stoßtruppen</a:t>
            </a:r>
            <a:r>
              <a:rPr lang="en-US" dirty="0" smtClean="0"/>
              <a:t> (Strike Team) in advances.</a:t>
            </a:r>
          </a:p>
        </p:txBody>
      </p:sp>
    </p:spTree>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1713</TotalTime>
  <Words>4817</Words>
  <Application>Microsoft Office PowerPoint</Application>
  <PresentationFormat>On-screen Show (4:3)</PresentationFormat>
  <Paragraphs>137</Paragraphs>
  <Slides>28</Slides>
  <Notes>20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Paper</vt:lpstr>
      <vt:lpstr>The Weapons of WWI</vt:lpstr>
      <vt:lpstr>Infantry Weapons</vt:lpstr>
      <vt:lpstr>Infantry Weapons</vt:lpstr>
      <vt:lpstr>Slide 4</vt:lpstr>
      <vt:lpstr>Infantry Weapons</vt:lpstr>
      <vt:lpstr>Infantry Weapons</vt:lpstr>
      <vt:lpstr>Automatic Fire</vt:lpstr>
      <vt:lpstr>Slide 8</vt:lpstr>
      <vt:lpstr>Slide 9</vt:lpstr>
      <vt:lpstr>Artillery</vt:lpstr>
      <vt:lpstr>Slide 11</vt:lpstr>
      <vt:lpstr>Slide 12</vt:lpstr>
      <vt:lpstr>Slide 13</vt:lpstr>
      <vt:lpstr>Fear and Terror</vt:lpstr>
      <vt:lpstr>Slide 15</vt:lpstr>
      <vt:lpstr>Slide 16</vt:lpstr>
      <vt:lpstr>Slide 17</vt:lpstr>
      <vt:lpstr>Snipers:The Hunters and the Hunted</vt:lpstr>
      <vt:lpstr>Slide 19</vt:lpstr>
      <vt:lpstr>Slide 20</vt:lpstr>
      <vt:lpstr>Slide 21</vt:lpstr>
      <vt:lpstr>Weapons Revolution</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Weapons of WWI</dc:title>
  <dc:creator>Owner</dc:creator>
  <cp:lastModifiedBy>Owner</cp:lastModifiedBy>
  <cp:revision>178</cp:revision>
  <dcterms:created xsi:type="dcterms:W3CDTF">2012-03-06T01:53:41Z</dcterms:created>
  <dcterms:modified xsi:type="dcterms:W3CDTF">2012-09-30T02:29:37Z</dcterms:modified>
</cp:coreProperties>
</file>