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1"/>
  </p:notesMasterIdLst>
  <p:sldIdLst>
    <p:sldId id="256" r:id="rId2"/>
    <p:sldId id="264" r:id="rId3"/>
    <p:sldId id="257" r:id="rId4"/>
    <p:sldId id="265" r:id="rId5"/>
    <p:sldId id="280" r:id="rId6"/>
    <p:sldId id="266" r:id="rId7"/>
    <p:sldId id="258" r:id="rId8"/>
    <p:sldId id="284" r:id="rId9"/>
    <p:sldId id="259" r:id="rId10"/>
    <p:sldId id="260" r:id="rId11"/>
    <p:sldId id="282" r:id="rId12"/>
    <p:sldId id="267" r:id="rId13"/>
    <p:sldId id="261" r:id="rId14"/>
    <p:sldId id="271" r:id="rId15"/>
    <p:sldId id="281" r:id="rId16"/>
    <p:sldId id="279" r:id="rId17"/>
    <p:sldId id="276" r:id="rId18"/>
    <p:sldId id="262" r:id="rId19"/>
    <p:sldId id="263" r:id="rId20"/>
    <p:sldId id="268" r:id="rId21"/>
    <p:sldId id="269" r:id="rId22"/>
    <p:sldId id="270" r:id="rId23"/>
    <p:sldId id="272" r:id="rId24"/>
    <p:sldId id="273" r:id="rId25"/>
    <p:sldId id="277" r:id="rId26"/>
    <p:sldId id="274" r:id="rId27"/>
    <p:sldId id="275" r:id="rId28"/>
    <p:sldId id="283" r:id="rId29"/>
    <p:sldId id="278"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90" autoAdjust="0"/>
    <p:restoredTop sz="87000" autoAdjust="0"/>
  </p:normalViewPr>
  <p:slideViewPr>
    <p:cSldViewPr>
      <p:cViewPr varScale="1">
        <p:scale>
          <a:sx n="76" d="100"/>
          <a:sy n="76" d="100"/>
        </p:scale>
        <p:origin x="-64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E0062B-7E10-4F96-AE43-9174827152D3}" type="datetimeFigureOut">
              <a:rPr lang="en-US" smtClean="0"/>
              <a:pPr/>
              <a:t>9/29/2012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1A5ECC-0C75-4B69-B996-3B9E3DA4623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Certainly a signs of things to come, the Japanese installed anti-aircraft sights on</a:t>
            </a:r>
            <a:r>
              <a:rPr lang="en-US" baseline="0" dirty="0" smtClean="0"/>
              <a:t> their rifles. Not sure what the purpose was, but there is no recorded use of them (or more specifically, effective use). By the way the rifle and its bayonet were almost as tall as the common Japanese soldier which made it a great spear, but at times made it hard for the little guys to use when firing.</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Notice the Eagle on his</a:t>
            </a:r>
            <a:r>
              <a:rPr lang="en-US" baseline="0" dirty="0" smtClean="0"/>
              <a:t> helmet. This man was part of a </a:t>
            </a:r>
            <a:r>
              <a:rPr lang="en-US" baseline="0" dirty="0" err="1" smtClean="0"/>
              <a:t>Lufftwaffe</a:t>
            </a:r>
            <a:r>
              <a:rPr lang="en-US" baseline="0" dirty="0" smtClean="0"/>
              <a:t> land unit. The </a:t>
            </a:r>
            <a:r>
              <a:rPr lang="en-US" baseline="0" dirty="0" err="1" smtClean="0"/>
              <a:t>Faustpatrone</a:t>
            </a:r>
            <a:r>
              <a:rPr lang="en-US" baseline="0" dirty="0" smtClean="0"/>
              <a:t> was outdated by </a:t>
            </a:r>
            <a:r>
              <a:rPr lang="en-US" baseline="0" dirty="0" smtClean="0"/>
              <a:t>1941, but </a:t>
            </a:r>
            <a:r>
              <a:rPr lang="en-US" baseline="0" dirty="0" smtClean="0"/>
              <a:t>it was produced until the end of the war due to ease of production</a:t>
            </a:r>
          </a:p>
          <a:p>
            <a:endParaRPr lang="en-US" baseline="0" dirty="0" smtClean="0"/>
          </a:p>
          <a:p>
            <a:r>
              <a:rPr lang="en-US" baseline="0" dirty="0" smtClean="0"/>
              <a:t>The gents with the PIAT are Canadian commandos. The PIAT</a:t>
            </a:r>
            <a:r>
              <a:rPr lang="en-US" dirty="0" smtClean="0"/>
              <a:t> was a pain to work with because it used a very powerful spring that needed to be cocked back and it could sometimes take two men to get that done. Developed</a:t>
            </a:r>
            <a:r>
              <a:rPr lang="en-US" baseline="0" dirty="0" smtClean="0"/>
              <a:t> and built by Churchill’s Toyshop (MD1- a division of the British Ministry of Defense).</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is far too much that can be said about the </a:t>
            </a:r>
            <a:r>
              <a:rPr lang="en-US" baseline="0" dirty="0" err="1" smtClean="0"/>
              <a:t>Shermans</a:t>
            </a:r>
            <a:r>
              <a:rPr lang="en-US" baseline="0" dirty="0" smtClean="0"/>
              <a:t>. Some people hated them, other didn’t. The British called them </a:t>
            </a:r>
            <a:r>
              <a:rPr lang="en-US" baseline="0" dirty="0" err="1" smtClean="0"/>
              <a:t>Ronsons</a:t>
            </a:r>
            <a:r>
              <a:rPr lang="en-US" baseline="0" dirty="0" smtClean="0"/>
              <a:t> (Lighter brand) because the early models lit on fire whenever hit in the engine. The Free Polish called </a:t>
            </a:r>
            <a:r>
              <a:rPr lang="en-US" baseline="0" dirty="0" smtClean="0"/>
              <a:t>them </a:t>
            </a:r>
            <a:r>
              <a:rPr lang="en-US" baseline="0" dirty="0" smtClean="0"/>
              <a:t>Fire Coffins for the same reason. My favorite nickname is the German one, Tommy Cooker, Tommy being the German (and English) generic name for British troops. Anyway, the later models were much less prone to fire damage, due to better engines and wet-ammo storage. The variants they made of these tanks are unending and would require an entire extra </a:t>
            </a:r>
            <a:r>
              <a:rPr lang="en-US" baseline="0" dirty="0" err="1" smtClean="0"/>
              <a:t>Powerpoint</a:t>
            </a:r>
            <a:r>
              <a:rPr lang="en-US" baseline="0" dirty="0" smtClean="0"/>
              <a:t>, so I’m not even going to try to go there. </a:t>
            </a:r>
          </a:p>
          <a:p>
            <a:endParaRPr lang="en-US" baseline="0" dirty="0" smtClean="0"/>
          </a:p>
          <a:p>
            <a:r>
              <a:rPr lang="en-US" baseline="0" dirty="0" smtClean="0"/>
              <a:t>Panzer IV was a beloved tank and </a:t>
            </a:r>
            <a:r>
              <a:rPr lang="en-US" baseline="0" dirty="0" smtClean="0"/>
              <a:t>would </a:t>
            </a:r>
            <a:r>
              <a:rPr lang="en-US" baseline="0" dirty="0" smtClean="0"/>
              <a:t>comprise, at minimum, a half of the </a:t>
            </a:r>
            <a:r>
              <a:rPr lang="en-US" baseline="0" dirty="0" err="1" smtClean="0"/>
              <a:t>Wehrmacht</a:t>
            </a:r>
            <a:r>
              <a:rPr lang="en-US" baseline="0" dirty="0" smtClean="0"/>
              <a:t> Panzer Divisions until the end. They originally started of as Support Tanks for the Panzer III, being armed with a short barreled 75mm cannon (often called the Stubby by many gamers) and High-Explosive shells for anti-infantry duties. Later on in the war they were up-gunned to a longer barreled 75mm gun, switching places with the Panzer III, to face the threat of Soviet T-34s. The Panzer IV’s marked </a:t>
            </a:r>
            <a:r>
              <a:rPr lang="en-US" baseline="0" dirty="0" err="1" smtClean="0"/>
              <a:t>Ausf.A</a:t>
            </a:r>
            <a:r>
              <a:rPr lang="en-US" baseline="0" dirty="0" smtClean="0"/>
              <a:t> (actually a prototype built of mild steel) through </a:t>
            </a:r>
            <a:r>
              <a:rPr lang="en-US" baseline="0" dirty="0" err="1" smtClean="0"/>
              <a:t>Ausf</a:t>
            </a:r>
            <a:r>
              <a:rPr lang="en-US" baseline="0" dirty="0" smtClean="0"/>
              <a:t>. D1 were all Stubby carrying variants, whereas </a:t>
            </a:r>
            <a:r>
              <a:rPr lang="en-US" baseline="0" dirty="0" err="1" smtClean="0"/>
              <a:t>Ausf</a:t>
            </a:r>
            <a:r>
              <a:rPr lang="en-US" baseline="0" dirty="0" smtClean="0"/>
              <a:t>. D2 through </a:t>
            </a:r>
            <a:r>
              <a:rPr lang="en-US" baseline="0" dirty="0" err="1" smtClean="0"/>
              <a:t>Ausf</a:t>
            </a:r>
            <a:r>
              <a:rPr lang="en-US" baseline="0" dirty="0" smtClean="0"/>
              <a:t>. J were armed with the longer 75mm gun.(</a:t>
            </a:r>
            <a:r>
              <a:rPr lang="en-US" baseline="0" dirty="0" err="1" smtClean="0"/>
              <a:t>Ausf</a:t>
            </a:r>
            <a:r>
              <a:rPr lang="en-US" baseline="0" dirty="0" smtClean="0"/>
              <a:t>.=</a:t>
            </a:r>
            <a:r>
              <a:rPr lang="en-US" baseline="0" dirty="0" err="1" smtClean="0"/>
              <a:t>Ausführung</a:t>
            </a:r>
            <a:r>
              <a:rPr lang="en-US" baseline="0" dirty="0" smtClean="0"/>
              <a:t>; it means type or model. Weird word, it technically means execution, as in the style of your execution was good or it can mean the execution of a convicted man) </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T-34 can have</a:t>
            </a:r>
            <a:r>
              <a:rPr lang="en-US" baseline="0" dirty="0" smtClean="0"/>
              <a:t> its own </a:t>
            </a:r>
            <a:r>
              <a:rPr lang="en-US" baseline="0" dirty="0" err="1" smtClean="0"/>
              <a:t>Powerpoint</a:t>
            </a:r>
            <a:r>
              <a:rPr lang="en-US" baseline="0" dirty="0" smtClean="0"/>
              <a:t> too, as it has quite a story in itself. The T-34 first appeared during Operation Barbarossa, shocking the German tankers and German Army in general. The thought that such a powerful machine could be built by an “inferior” people was something Hitler (and most of the German </a:t>
            </a:r>
            <a:r>
              <a:rPr lang="en-US" baseline="0" dirty="0" err="1" smtClean="0"/>
              <a:t>Wehrmacht</a:t>
            </a:r>
            <a:r>
              <a:rPr lang="en-US" baseline="0" dirty="0" smtClean="0"/>
              <a:t>) wasn’t quite willing to accept. The tank’s sloped armor was near impenetrable by the small guns used by the early German Panzers (biggest was a somewhat short 50mm gun on the standard Panzer III). The only reason they were lost early on was a lack of fuel and ammo (like much of the Soviet army at the time). The Germans reacted by creating </a:t>
            </a:r>
            <a:r>
              <a:rPr lang="en-US" baseline="0" dirty="0" err="1" smtClean="0"/>
              <a:t>Panzerjaeger</a:t>
            </a:r>
            <a:r>
              <a:rPr lang="en-US" baseline="0" dirty="0" smtClean="0"/>
              <a:t> (Tank Hunters) which were lightly armored and heavily armed vehicles, but that was a stop-gap solution. The next reaction was to take the Panzer IV and up-gun it to a long barreled 75mm cannon (the D2’s and further from the last page) which could take care of business. Later Tigers and Panthers appeared which resulted in the Soviet’s realization that up-gunning, not extra armor was the way to deal with German tanks. This resulted in the upgraded T-34/85 (after the Battle of Kursk, where so many T-34s were lost to Panthers and Tigers it was just ridiculous) with its longer and larger 85mm gun. This tank served into the 90’s with some African and Middle Eastern armies and North Korea still uses it to train their tank crews.  </a:t>
            </a:r>
            <a:endParaRPr lang="en-US" dirty="0" smtClean="0"/>
          </a:p>
          <a:p>
            <a:endParaRPr lang="en-US" dirty="0" smtClean="0"/>
          </a:p>
          <a:p>
            <a:r>
              <a:rPr lang="en-US" dirty="0" smtClean="0"/>
              <a:t>The</a:t>
            </a:r>
            <a:r>
              <a:rPr lang="en-US" baseline="0" dirty="0" smtClean="0"/>
              <a:t> T-34 had such a profound effect on the Germans that they originally decided to simply copy the thing and put it into mass production at home. Hitler disliked the idea and instead forced his engineers to design a Counter-T-34, the Panther tank. It was inspired by and in all due respects was an upgraded T-34 with a  better gun, more armor and a slightly more powerful (and incredibly finicky) engine and transmission.</a:t>
            </a:r>
          </a:p>
          <a:p>
            <a:endParaRPr lang="en-US" baseline="0" dirty="0" smtClean="0"/>
          </a:p>
          <a:p>
            <a:r>
              <a:rPr lang="en-US" baseline="0" dirty="0" smtClean="0"/>
              <a:t>The monstrous Tiger tank led to the development of numerous heavy tanks on the Allied side. Many of them didn’t reach Europe until wars end, but the IS-2 (</a:t>
            </a:r>
            <a:r>
              <a:rPr lang="en-US" baseline="0" dirty="0" err="1" smtClean="0"/>
              <a:t>Iosef</a:t>
            </a:r>
            <a:r>
              <a:rPr lang="en-US" baseline="0" dirty="0" smtClean="0"/>
              <a:t> Stalin II) was seen starting in 1944 and could go head to head with a Tiger and come out on top. </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PPSh-41’s barrel was made by taking a </a:t>
            </a:r>
            <a:r>
              <a:rPr lang="en-US" dirty="0" err="1" smtClean="0"/>
              <a:t>Mosin-Nagant</a:t>
            </a:r>
            <a:r>
              <a:rPr lang="en-US" baseline="0" dirty="0" smtClean="0"/>
              <a:t> barrel and sawing it in halves. Each half was then used as a barrel for the </a:t>
            </a:r>
            <a:r>
              <a:rPr lang="en-US" baseline="0" dirty="0" err="1" smtClean="0"/>
              <a:t>PPSh</a:t>
            </a:r>
            <a:r>
              <a:rPr lang="en-US" baseline="0" dirty="0" smtClean="0"/>
              <a:t>, thus keeping costs low and parts fairly standardized. The PPSh-41 itself is based of the </a:t>
            </a:r>
            <a:r>
              <a:rPr lang="en-US" baseline="0" dirty="0" err="1" smtClean="0"/>
              <a:t>Suomi</a:t>
            </a:r>
            <a:r>
              <a:rPr lang="en-US" baseline="0" dirty="0" smtClean="0"/>
              <a:t> KP/31 a Finnish sub-machinegun that appears later (with an under barreled flamethrower). Also the “Burp Gun” nickname appeared during the Korean War where American and other NATO troops encountered North Korean and Chinese troops armed with a lot of them.</a:t>
            </a:r>
          </a:p>
          <a:p>
            <a:endParaRPr lang="en-US" baseline="0" dirty="0" smtClean="0"/>
          </a:p>
          <a:p>
            <a:r>
              <a:rPr lang="en-US" baseline="0" dirty="0" smtClean="0"/>
              <a:t>The early </a:t>
            </a:r>
            <a:r>
              <a:rPr lang="en-US" baseline="0" dirty="0" err="1" smtClean="0"/>
              <a:t>Stens</a:t>
            </a:r>
            <a:r>
              <a:rPr lang="en-US" baseline="0" dirty="0" smtClean="0"/>
              <a:t> were such an ugly thing that many units refused to use them. By the end of the war a bit more finesse was being added, including wooden grips and stocks. There was also a </a:t>
            </a:r>
            <a:r>
              <a:rPr lang="en-US" baseline="0" dirty="0" err="1" smtClean="0"/>
              <a:t>Sten</a:t>
            </a:r>
            <a:r>
              <a:rPr lang="en-US" baseline="0" dirty="0" smtClean="0"/>
              <a:t> variant used by the SAS (Special Air Service) that had a Silencer.</a:t>
            </a:r>
          </a:p>
          <a:p>
            <a:endParaRPr lang="en-US" baseline="0" dirty="0" smtClean="0"/>
          </a:p>
          <a:p>
            <a:r>
              <a:rPr lang="en-US" baseline="0" dirty="0" smtClean="0"/>
              <a:t>The Grease Gun really shined more in Korea, as due to bureaucratic errors (and the soldiers dislike of it) it wasn’t really available to American troops until fairly late in World War II, where everyone preferred Thompsons. The few soldiers that did get it were mainly segregated units, like African American tankers or infantry.</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21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case you are wondering why the M3 carbine has a searchlight</a:t>
            </a:r>
            <a:r>
              <a:rPr lang="en-US" baseline="0" dirty="0" smtClean="0"/>
              <a:t>-like system near the grip, its because early night-vision scopes were active infrared, and needed a filter (“the search-light”) to filter the other colors of light out and leave only infrared (heat).</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22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 me tell you the obvious, neither of these things worked too well. The bent</a:t>
            </a:r>
            <a:r>
              <a:rPr lang="en-US" baseline="0" dirty="0" smtClean="0"/>
              <a:t> barrel on the lower one would break after awhile, due to the bullets scrapping the inside of the barrel. The night vision one, while more successful couldn’t really be useful because the bullet used in the PPSh-41 is quite small and weak, and at its furthest range (about 100 meters) one could normally see the enemy even in the dark.</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23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an addendum</a:t>
            </a:r>
            <a:r>
              <a:rPr lang="en-US" baseline="0" dirty="0" smtClean="0"/>
              <a:t> to the </a:t>
            </a:r>
            <a:r>
              <a:rPr lang="en-US" baseline="0" dirty="0" err="1" smtClean="0"/>
              <a:t>Jagdtiger</a:t>
            </a:r>
            <a:r>
              <a:rPr lang="en-US" baseline="0" dirty="0" smtClean="0"/>
              <a:t>, the proper last sentence would be “It is easily the heaviest vehicle used in WWII other than the Char 2C. As the Char 2C was French, nobody could count it as actually being used to fight….”</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reason the Americans rejected the British EM-2 Rifle and .280/30 cartridge was simple, it wasn’t American. The American military brass ignored the facts that everyone (everyone!!!!) realized, that the more bullets you out in the air, the larger the chance to hit something. Similarly they believed the concept of intermediate cartridges was dumb as they didn’t have the range of full sized cartridges. They were proved wrong as soon as Vietnam started. And then all hell broke loose.</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MG-34 created the term GPMG (General Purpose Machine Gun). It was used in tanks (with an armored barrel), in planes, on ships, in halftracks, and on foot with ground troops.</a:t>
            </a:r>
          </a:p>
          <a:p>
            <a:endParaRPr lang="en-US" dirty="0" smtClean="0"/>
          </a:p>
          <a:p>
            <a:r>
              <a:rPr lang="en-US" dirty="0" smtClean="0"/>
              <a:t>The M1 Garand was the brainchild of a genius</a:t>
            </a:r>
            <a:r>
              <a:rPr lang="en-US" baseline="0" dirty="0" smtClean="0"/>
              <a:t> weapons designer, Canadian John Garand. He originally designed his weapon for the .276 Pederson Rifle round (Remember Pederson from WWI? His bullet was loved by many, but the Old Breed of WWI preferred a bigger more powerful bullet and they did win the day), but when  Gen. MacArthur protested over the weaker caliber it was found that the old .30-06 would work fine with it. The gun ejected its empty cartridges with an audible “ping”  noise. German troops picked up on that and learned to attack American troops when they heard that noise. However, the Americans would capitalize on that and would drop empty clips on the ground (with a full rifle of course) thus making the Germans leave cover where they would be shot to pieces.</a:t>
            </a:r>
          </a:p>
          <a:p>
            <a:endParaRPr lang="en-US" baseline="0" dirty="0" smtClean="0"/>
          </a:p>
          <a:p>
            <a:r>
              <a:rPr lang="en-US" baseline="0" dirty="0" smtClean="0"/>
              <a:t>The MP-40 was a gun made to be mass-produced. Despite that, only officers and Assault troops were armed with  them until the ending stages of the war. By 1944 Germans had dealt with entire Soviet Infantry Units armed with cheap SMGs, giving them incredible close range fire power. Learning from this, they started larger scale SMG issue, but it was to little to late to have much effect.</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Rifles have been around since WWI, b</a:t>
            </a:r>
            <a:r>
              <a:rPr lang="en-US" baseline="0" dirty="0" smtClean="0"/>
              <a:t>ut they reached their peak of use during the French campaign. The French tanks were often heavily armored and so they did little damage to them. Of course dealing with the Greeks, and any other small country with few (and/or horrid) tanks wasn’t too much a problem.</a:t>
            </a:r>
          </a:p>
          <a:p>
            <a:endParaRPr lang="en-US" baseline="0" dirty="0" smtClean="0"/>
          </a:p>
          <a:p>
            <a:r>
              <a:rPr lang="en-US" baseline="0" dirty="0" smtClean="0"/>
              <a:t>PPD-40 was quite hard to produce, but reliable and adored by the men who got to use it (supposedly my great-grandpa was given one right before the start of Barbarossa, as he was part of an independent NKVD battalion)</a:t>
            </a:r>
          </a:p>
          <a:p>
            <a:endParaRPr lang="en-US" baseline="0" dirty="0" smtClean="0"/>
          </a:p>
          <a:p>
            <a:r>
              <a:rPr lang="en-US" baseline="0" dirty="0" smtClean="0"/>
              <a:t>The AVS-36 was a good idea, but poorly implemented. It was hard to control in full-automatic fire, unreliable and hard for the simple Soviet peasant to clean and work with. The SVT-40 was simpler, but still fairly complex and was issued only to Elite combat units (mainly Guard divisions). The only real problem found with the SVT-40 was Vertical Shot Dispersion, which is the slight inaccuracy of semi-automatic weapons due to improper gas system adjustments. Thus snipers, who liked the rate of fire, were turned of by the VSD, and preferred bolt-action rifles.</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Panzer IIIs continued</a:t>
            </a:r>
            <a:r>
              <a:rPr lang="en-US" baseline="0" dirty="0" smtClean="0"/>
              <a:t> to serve throughout the war, until the Fall of Berlin. They were often giving various upgrades and were often modified with new weapons and for new roles (Flamethrower tanks, Artillery Observer Tanks, Command Tanks, etc.). </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Matilda I was succeeded by the Matilda II, the Queen of the Desert. It was nicknamed such due to its near impervious armor (to the German tankers of course) and fair gun (for the time).</a:t>
            </a:r>
          </a:p>
          <a:p>
            <a:endParaRPr lang="en-US" dirty="0" smtClean="0"/>
          </a:p>
          <a:p>
            <a:r>
              <a:rPr lang="en-US" dirty="0" smtClean="0"/>
              <a:t>The Cruiser</a:t>
            </a:r>
            <a:r>
              <a:rPr lang="en-US" baseline="0" dirty="0" smtClean="0"/>
              <a:t> Mark IV was in fact the last of the unnamed Cruisers (that is all that followed gained some kind of nickname unofficial or not). It led to the famous Cromwell tank.</a:t>
            </a:r>
            <a:endParaRPr lang="en-US" dirty="0" smtClean="0"/>
          </a:p>
        </p:txBody>
      </p:sp>
      <p:sp>
        <p:nvSpPr>
          <p:cNvPr id="4" name="Slide Number Placeholder 3"/>
          <p:cNvSpPr>
            <a:spLocks noGrp="1"/>
          </p:cNvSpPr>
          <p:nvPr>
            <p:ph type="sldNum" sz="quarter" idx="10"/>
          </p:nvPr>
        </p:nvSpPr>
        <p:spPr/>
        <p:txBody>
          <a:bodyPr/>
          <a:lstStyle/>
          <a:p>
            <a:fld id="{1A1A5ECC-0C75-4B69-B996-3B9E3DA46231}"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be truthful</a:t>
            </a:r>
            <a:r>
              <a:rPr lang="en-US" baseline="0" dirty="0" smtClean="0"/>
              <a:t> CQB wasn’t particularly new to some of the older men on the battlefield. Trenches in WWI had to be taken and many were still occupied by enemy forces. Thus, many men armed themselves with spiked clubs and other simple bludgeoning and stabbing tools for that work. It was only during WWII however that CQB was fought in houses, towns and in heavily forested areas. </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FG-42 was quite a marvel. It was partially successful due to its in-line stock, which put the gun in line with the person shooting it, thus reducing recoil. The early models were lighter and used early plastics, as well as other uncommon materials. They also</a:t>
            </a:r>
            <a:r>
              <a:rPr lang="en-US" baseline="0" dirty="0" smtClean="0"/>
              <a:t> had a steeply canted pistol grip which gave them quite a strange appearance. The one shown above is a later model which fixed many of the problems of the original, including the hard to control automatic fire, and strange grip. It was heavier and had a more secure bipod thus aiding in full-auto fire somewhat. All the models of the FG-42 had folding sights that could be folded down for use with a scope, as all the FG-42s had rails built into them for that very purpose. That last feature is seen on many modern assault rifles (and other weapons).</a:t>
            </a:r>
            <a:endParaRPr lang="en-US" dirty="0" smtClean="0"/>
          </a:p>
          <a:p>
            <a:endParaRPr lang="en-US" dirty="0" smtClean="0"/>
          </a:p>
          <a:p>
            <a:r>
              <a:rPr lang="en-US" dirty="0" smtClean="0"/>
              <a:t>The StG-44 had to be hidden from Hitler until 1943 because he opposed its creation for logistical reasons. The first version was called the </a:t>
            </a:r>
            <a:r>
              <a:rPr lang="en-US" dirty="0" err="1" smtClean="0"/>
              <a:t>MkB</a:t>
            </a:r>
            <a:r>
              <a:rPr lang="en-US" dirty="0" smtClean="0"/>
              <a:t> 42 (Machine-</a:t>
            </a:r>
            <a:r>
              <a:rPr lang="en-US" dirty="0" err="1" smtClean="0"/>
              <a:t>Karbiner</a:t>
            </a:r>
            <a:r>
              <a:rPr lang="en-US" dirty="0" smtClean="0"/>
              <a:t> 42), the next MP-43 (Machine Pistol 43). Legend says that Hitler, upon visiting the troops on the Eastern Front asked them what they would like to have more off. They unanimously replied “More</a:t>
            </a:r>
            <a:r>
              <a:rPr lang="en-US" baseline="0" dirty="0" smtClean="0"/>
              <a:t> of these new Rifles”. Upon being told of what it was, and given a test fire of it, he adored it and gave it the moniker </a:t>
            </a:r>
            <a:r>
              <a:rPr lang="en-US" baseline="0" dirty="0" err="1" smtClean="0"/>
              <a:t>Sturmgewehr</a:t>
            </a:r>
            <a:r>
              <a:rPr lang="en-US" baseline="0" dirty="0" smtClean="0"/>
              <a:t>; Storm Rifle.</a:t>
            </a:r>
            <a:endParaRPr lang="en-US" dirty="0" smtClean="0"/>
          </a:p>
          <a:p>
            <a:endParaRPr lang="en-US" dirty="0" smtClean="0"/>
          </a:p>
          <a:p>
            <a:r>
              <a:rPr lang="en-US" dirty="0" smtClean="0"/>
              <a:t>The Germans were so impressed by the</a:t>
            </a:r>
            <a:r>
              <a:rPr lang="en-US" baseline="0" dirty="0" smtClean="0"/>
              <a:t> Bazooka</a:t>
            </a:r>
            <a:r>
              <a:rPr lang="en-US" dirty="0" smtClean="0"/>
              <a:t> that they reversed engineered an even bigger one called the </a:t>
            </a:r>
            <a:r>
              <a:rPr lang="en-US" dirty="0" err="1" smtClean="0"/>
              <a:t>Panzerschreck</a:t>
            </a:r>
            <a:r>
              <a:rPr lang="en-US" dirty="0" smtClean="0"/>
              <a:t> (Tank Terror). It was powerful, but the </a:t>
            </a:r>
            <a:r>
              <a:rPr lang="en-US" dirty="0" err="1" smtClean="0"/>
              <a:t>Panzerfaust</a:t>
            </a:r>
            <a:r>
              <a:rPr lang="en-US" dirty="0" smtClean="0"/>
              <a:t> (Tank</a:t>
            </a:r>
            <a:r>
              <a:rPr lang="en-US" baseline="0" dirty="0" smtClean="0"/>
              <a:t> Fist) was easier to produce and had more of an effect on post-war AT weapons, mainly the well known Soviet RPG-7 and the less known American LAW </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M1 Carbine</a:t>
            </a:r>
            <a:r>
              <a:rPr lang="en-US" baseline="0" dirty="0" smtClean="0"/>
              <a:t> was designed for a new cartridge, the .30 Carbine. It was fairly effective and had more stopping power and range than a pistol caliber such as the .45 ACP used in the Thompson SMG. They were used from mid-WWII until early Vietnam and can be often seen in photographic images of the Korean War.</a:t>
            </a:r>
          </a:p>
          <a:p>
            <a:endParaRPr lang="en-US" baseline="0" dirty="0" smtClean="0"/>
          </a:p>
          <a:p>
            <a:r>
              <a:rPr lang="en-US" baseline="0" dirty="0" smtClean="0"/>
              <a:t>G-43s were all milled with Sniper Scope rails on the back thus giving any of them the potential to be a sniper’s weapon. It was later renamed the K43 (not sure why) and had an interesting (and rare) variant called the K43/46 (the gaming community invented the name for it, but it caught on fairly quickly) which used the StG-44 magazine and cartridge for better close quarter combat abilities and magazine capacity.</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MG-42 was</a:t>
            </a:r>
            <a:r>
              <a:rPr lang="en-US" baseline="0" dirty="0" smtClean="0"/>
              <a:t> the inspiration for many of the world’s post-war MGs. The American M60 MG was based of it and the FG-42. The most interesting thing is that most of Europe used this weapon modified for the 7.62x57 NATO cartridge right after the war giving it numerous new designations; the MG3, MG51, MG74, M53.</a:t>
            </a:r>
          </a:p>
          <a:p>
            <a:endParaRPr lang="en-US" baseline="0" dirty="0" smtClean="0"/>
          </a:p>
          <a:p>
            <a:r>
              <a:rPr lang="en-US" baseline="0" dirty="0" smtClean="0"/>
              <a:t>The name comes from the combination of BR(Brno) and EN (Enfield). There was an anti-aircraft variant that had a 100-round Lewis Gun-like top mounted drum. This weapon was quite popular too and even after WWII, the British Army converted them to 7.62x57mm. They are still produced in India. </a:t>
            </a:r>
            <a:endParaRPr lang="en-US" dirty="0"/>
          </a:p>
        </p:txBody>
      </p:sp>
      <p:sp>
        <p:nvSpPr>
          <p:cNvPr id="4" name="Slide Number Placeholder 3"/>
          <p:cNvSpPr>
            <a:spLocks noGrp="1"/>
          </p:cNvSpPr>
          <p:nvPr>
            <p:ph type="sldNum" sz="quarter" idx="10"/>
          </p:nvPr>
        </p:nvSpPr>
        <p:spPr/>
        <p:txBody>
          <a:bodyPr/>
          <a:lstStyle/>
          <a:p>
            <a:fld id="{1A1A5ECC-0C75-4B69-B996-3B9E3DA46231}"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4A5F2753-848D-4FC1-A495-437B83142057}"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A5F2753-848D-4FC1-A495-437B8314205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A5F2753-848D-4FC1-A495-437B8314205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A5F2753-848D-4FC1-A495-437B8314205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A5F2753-848D-4FC1-A495-437B83142057}"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A5F2753-848D-4FC1-A495-437B8314205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A5F2753-848D-4FC1-A495-437B83142057}"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A5F2753-848D-4FC1-A495-437B8314205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A5F2753-848D-4FC1-A495-437B8314205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C9317FF-6362-4E4D-97D9-04F3707342ED}" type="datetimeFigureOut">
              <a:rPr lang="en-US" smtClean="0"/>
              <a:pPr/>
              <a:t>9/29/2012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A5F2753-848D-4FC1-A495-437B8314205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7C9317FF-6362-4E4D-97D9-04F3707342ED}" type="datetimeFigureOut">
              <a:rPr lang="en-US" smtClean="0"/>
              <a:pPr/>
              <a:t>9/29/2012</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4A5F2753-848D-4FC1-A495-437B8314205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7C9317FF-6362-4E4D-97D9-04F3707342ED}" type="datetimeFigureOut">
              <a:rPr lang="en-US" smtClean="0"/>
              <a:pPr/>
              <a:t>9/29/2012</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4A5F2753-848D-4FC1-A495-437B83142057}"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2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286000"/>
            <a:ext cx="8077200" cy="762000"/>
          </a:xfrm>
        </p:spPr>
        <p:txBody>
          <a:bodyPr>
            <a:normAutofit/>
          </a:bodyPr>
          <a:lstStyle/>
          <a:p>
            <a:r>
              <a:rPr lang="en-US" dirty="0" smtClean="0"/>
              <a:t>Weapons of WWII</a:t>
            </a:r>
            <a:endParaRPr lang="en-US" dirty="0"/>
          </a:p>
        </p:txBody>
      </p:sp>
      <p:sp>
        <p:nvSpPr>
          <p:cNvPr id="3" name="TextBox 2"/>
          <p:cNvSpPr txBox="1"/>
          <p:nvPr/>
        </p:nvSpPr>
        <p:spPr>
          <a:xfrm>
            <a:off x="1752600" y="3124200"/>
            <a:ext cx="2667000" cy="369332"/>
          </a:xfrm>
          <a:prstGeom prst="rect">
            <a:avLst/>
          </a:prstGeom>
          <a:noFill/>
        </p:spPr>
        <p:txBody>
          <a:bodyPr wrap="square" rtlCol="0">
            <a:spAutoFit/>
          </a:bodyPr>
          <a:lstStyle/>
          <a:p>
            <a:r>
              <a:rPr lang="en-US" dirty="0" smtClean="0"/>
              <a:t>By Boris  A. Khaytin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772400" cy="914400"/>
          </a:xfrm>
        </p:spPr>
        <p:txBody>
          <a:bodyPr/>
          <a:lstStyle/>
          <a:p>
            <a:r>
              <a:rPr lang="en-US" sz="3200" dirty="0" smtClean="0"/>
              <a:t>Interwar Tanks</a:t>
            </a:r>
            <a:endParaRPr lang="en-US" sz="3200" dirty="0"/>
          </a:p>
        </p:txBody>
      </p:sp>
      <p:pic>
        <p:nvPicPr>
          <p:cNvPr id="4" name="Picture 3" descr="B1-bis.jpg"/>
          <p:cNvPicPr>
            <a:picLocks noChangeAspect="1"/>
          </p:cNvPicPr>
          <p:nvPr/>
        </p:nvPicPr>
        <p:blipFill>
          <a:blip r:embed="rId3"/>
          <a:stretch>
            <a:fillRect/>
          </a:stretch>
        </p:blipFill>
        <p:spPr>
          <a:xfrm>
            <a:off x="533400" y="685800"/>
            <a:ext cx="4031166" cy="1777181"/>
          </a:xfrm>
          <a:prstGeom prst="rect">
            <a:avLst/>
          </a:prstGeom>
        </p:spPr>
      </p:pic>
      <p:sp>
        <p:nvSpPr>
          <p:cNvPr id="5" name="TextBox 4"/>
          <p:cNvSpPr txBox="1"/>
          <p:nvPr/>
        </p:nvSpPr>
        <p:spPr>
          <a:xfrm>
            <a:off x="4572000" y="685800"/>
            <a:ext cx="4724399" cy="1754326"/>
          </a:xfrm>
          <a:prstGeom prst="rect">
            <a:avLst/>
          </a:prstGeom>
          <a:noFill/>
        </p:spPr>
        <p:txBody>
          <a:bodyPr wrap="square" rtlCol="0">
            <a:spAutoFit/>
          </a:bodyPr>
          <a:lstStyle/>
          <a:p>
            <a:r>
              <a:rPr lang="en-US" dirty="0" smtClean="0"/>
              <a:t>This Char B1 was a French tank that was much more heavily armed and armored than any German tank on the field during the Fall of France. It was so good that Germans utilized them with upgrades during the start of Barbarossa.</a:t>
            </a:r>
            <a:endParaRPr lang="en-US" dirty="0"/>
          </a:p>
        </p:txBody>
      </p:sp>
      <p:pic>
        <p:nvPicPr>
          <p:cNvPr id="6" name="Picture 5" descr="Char2C_Berry.jpg"/>
          <p:cNvPicPr>
            <a:picLocks noChangeAspect="1"/>
          </p:cNvPicPr>
          <p:nvPr/>
        </p:nvPicPr>
        <p:blipFill>
          <a:blip r:embed="rId4"/>
          <a:stretch>
            <a:fillRect/>
          </a:stretch>
        </p:blipFill>
        <p:spPr>
          <a:xfrm>
            <a:off x="533400" y="2514600"/>
            <a:ext cx="4114800" cy="2021305"/>
          </a:xfrm>
          <a:prstGeom prst="rect">
            <a:avLst/>
          </a:prstGeom>
        </p:spPr>
      </p:pic>
      <p:sp>
        <p:nvSpPr>
          <p:cNvPr id="7" name="TextBox 6"/>
          <p:cNvSpPr txBox="1"/>
          <p:nvPr/>
        </p:nvSpPr>
        <p:spPr>
          <a:xfrm>
            <a:off x="4648200" y="2514600"/>
            <a:ext cx="4267200" cy="2031325"/>
          </a:xfrm>
          <a:prstGeom prst="rect">
            <a:avLst/>
          </a:prstGeom>
          <a:noFill/>
        </p:spPr>
        <p:txBody>
          <a:bodyPr wrap="square" rtlCol="0">
            <a:spAutoFit/>
          </a:bodyPr>
          <a:lstStyle/>
          <a:p>
            <a:r>
              <a:rPr lang="en-US" dirty="0" smtClean="0"/>
              <a:t>The Char2C was a super-heavy French tank and the only pre-war tank to reach such sizes. It was so large that no German tank cannon could piece through its armor, but it wasn’t necessary since they would go around these lumbering giants. This particular tank is called “Berry”.</a:t>
            </a:r>
            <a:endParaRPr lang="en-US" dirty="0"/>
          </a:p>
        </p:txBody>
      </p:sp>
      <p:pic>
        <p:nvPicPr>
          <p:cNvPr id="8" name="Picture 7" descr="panzer-iii-e-1.jpg"/>
          <p:cNvPicPr>
            <a:picLocks noChangeAspect="1"/>
          </p:cNvPicPr>
          <p:nvPr/>
        </p:nvPicPr>
        <p:blipFill>
          <a:blip r:embed="rId5"/>
          <a:stretch>
            <a:fillRect/>
          </a:stretch>
        </p:blipFill>
        <p:spPr>
          <a:xfrm>
            <a:off x="685800" y="4648200"/>
            <a:ext cx="3729711" cy="2145050"/>
          </a:xfrm>
          <a:prstGeom prst="rect">
            <a:avLst/>
          </a:prstGeom>
        </p:spPr>
      </p:pic>
      <p:sp>
        <p:nvSpPr>
          <p:cNvPr id="9" name="TextBox 8"/>
          <p:cNvSpPr txBox="1"/>
          <p:nvPr/>
        </p:nvSpPr>
        <p:spPr>
          <a:xfrm>
            <a:off x="4495800" y="4953000"/>
            <a:ext cx="4648200" cy="1477328"/>
          </a:xfrm>
          <a:prstGeom prst="rect">
            <a:avLst/>
          </a:prstGeom>
          <a:noFill/>
        </p:spPr>
        <p:txBody>
          <a:bodyPr wrap="square" rtlCol="0">
            <a:spAutoFit/>
          </a:bodyPr>
          <a:lstStyle/>
          <a:p>
            <a:r>
              <a:rPr lang="en-US" dirty="0" smtClean="0"/>
              <a:t>A Panzer III </a:t>
            </a:r>
            <a:r>
              <a:rPr lang="en-US" dirty="0" err="1" smtClean="0"/>
              <a:t>Ausf</a:t>
            </a:r>
            <a:r>
              <a:rPr lang="en-US" dirty="0" smtClean="0"/>
              <a:t>. E, this was the most advanced pre-war German tank. Very few of these were available during the Fall of France, but superior German tactics defeated France’s superior technology.</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914400"/>
          </a:xfrm>
        </p:spPr>
        <p:txBody>
          <a:bodyPr/>
          <a:lstStyle/>
          <a:p>
            <a:r>
              <a:rPr lang="en-US" dirty="0" smtClean="0"/>
              <a:t>Interwar Tanks</a:t>
            </a:r>
            <a:endParaRPr lang="en-US" dirty="0"/>
          </a:p>
        </p:txBody>
      </p:sp>
      <p:pic>
        <p:nvPicPr>
          <p:cNvPr id="4" name="Content Placeholder 3" descr="Matilda_1.jpg"/>
          <p:cNvPicPr>
            <a:picLocks noGrp="1" noChangeAspect="1"/>
          </p:cNvPicPr>
          <p:nvPr>
            <p:ph idx="1"/>
          </p:nvPr>
        </p:nvPicPr>
        <p:blipFill>
          <a:blip r:embed="rId3"/>
          <a:stretch>
            <a:fillRect/>
          </a:stretch>
        </p:blipFill>
        <p:spPr>
          <a:xfrm>
            <a:off x="381000" y="762000"/>
            <a:ext cx="3962400" cy="2414300"/>
          </a:xfrm>
        </p:spPr>
      </p:pic>
      <p:pic>
        <p:nvPicPr>
          <p:cNvPr id="6" name="Picture 5" descr="Tank, Cruiser, Mk IV.jpg"/>
          <p:cNvPicPr>
            <a:picLocks noChangeAspect="1"/>
          </p:cNvPicPr>
          <p:nvPr/>
        </p:nvPicPr>
        <p:blipFill>
          <a:blip r:embed="rId4"/>
          <a:stretch>
            <a:fillRect/>
          </a:stretch>
        </p:blipFill>
        <p:spPr>
          <a:xfrm>
            <a:off x="381000" y="3505200"/>
            <a:ext cx="3985017" cy="2819400"/>
          </a:xfrm>
          <a:prstGeom prst="rect">
            <a:avLst/>
          </a:prstGeom>
        </p:spPr>
      </p:pic>
      <p:sp>
        <p:nvSpPr>
          <p:cNvPr id="7" name="TextBox 6"/>
          <p:cNvSpPr txBox="1"/>
          <p:nvPr/>
        </p:nvSpPr>
        <p:spPr>
          <a:xfrm>
            <a:off x="4419600" y="762000"/>
            <a:ext cx="4724400" cy="1754326"/>
          </a:xfrm>
          <a:prstGeom prst="rect">
            <a:avLst/>
          </a:prstGeom>
          <a:noFill/>
        </p:spPr>
        <p:txBody>
          <a:bodyPr wrap="square" rtlCol="0">
            <a:spAutoFit/>
          </a:bodyPr>
          <a:lstStyle/>
          <a:p>
            <a:r>
              <a:rPr lang="en-US" dirty="0" smtClean="0"/>
              <a:t>The early British Mark I Matilda was the first in the line of British Infantry Tanks. These were designed as large, well-armored and armed tanks, built for supporting the infantry as they advanced, which was a sounds concept, but one war out of date. </a:t>
            </a:r>
            <a:endParaRPr lang="en-US" dirty="0"/>
          </a:p>
        </p:txBody>
      </p:sp>
      <p:sp>
        <p:nvSpPr>
          <p:cNvPr id="8" name="TextBox 7"/>
          <p:cNvSpPr txBox="1"/>
          <p:nvPr/>
        </p:nvSpPr>
        <p:spPr>
          <a:xfrm>
            <a:off x="4343400" y="3505200"/>
            <a:ext cx="4800600" cy="1754326"/>
          </a:xfrm>
          <a:prstGeom prst="rect">
            <a:avLst/>
          </a:prstGeom>
          <a:noFill/>
        </p:spPr>
        <p:txBody>
          <a:bodyPr wrap="square" rtlCol="0">
            <a:spAutoFit/>
          </a:bodyPr>
          <a:lstStyle/>
          <a:p>
            <a:r>
              <a:rPr lang="en-US" dirty="0" smtClean="0"/>
              <a:t>The Cruiser Mark IV tank was the most modern </a:t>
            </a:r>
            <a:r>
              <a:rPr lang="en-US" dirty="0" err="1" smtClean="0"/>
              <a:t>Crusier</a:t>
            </a:r>
            <a:r>
              <a:rPr lang="en-US" dirty="0" smtClean="0"/>
              <a:t> tank (roughly the equivalent of a medium tank) designed for the British army at the time of the Battle of France. It had good armor and its gun could penetrate any early German tank found both in France and the Deserts of Africa.</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772400" cy="914400"/>
          </a:xfrm>
        </p:spPr>
        <p:txBody>
          <a:bodyPr/>
          <a:lstStyle/>
          <a:p>
            <a:r>
              <a:rPr lang="en-US" dirty="0" smtClean="0"/>
              <a:t>War Innovations</a:t>
            </a:r>
            <a:endParaRPr lang="en-US" dirty="0"/>
          </a:p>
        </p:txBody>
      </p:sp>
      <p:sp>
        <p:nvSpPr>
          <p:cNvPr id="3" name="Content Placeholder 2"/>
          <p:cNvSpPr>
            <a:spLocks noGrp="1"/>
          </p:cNvSpPr>
          <p:nvPr>
            <p:ph idx="1"/>
          </p:nvPr>
        </p:nvSpPr>
        <p:spPr>
          <a:xfrm>
            <a:off x="914400" y="1524000"/>
            <a:ext cx="7772400" cy="4831560"/>
          </a:xfrm>
        </p:spPr>
        <p:txBody>
          <a:bodyPr>
            <a:normAutofit fontScale="92500" lnSpcReduction="20000"/>
          </a:bodyPr>
          <a:lstStyle/>
          <a:p>
            <a:r>
              <a:rPr lang="en-US" dirty="0" smtClean="0"/>
              <a:t>As war raged and men died, engineers of all nations were trying to get  the upper hand in the new type of war they were engaged in, Modern Close Quarters Combat. </a:t>
            </a:r>
          </a:p>
          <a:p>
            <a:r>
              <a:rPr lang="en-US" dirty="0" smtClean="0"/>
              <a:t>Most infantry engagements occurred, not across large </a:t>
            </a:r>
            <a:r>
              <a:rPr lang="en-US" dirty="0" smtClean="0"/>
              <a:t>areas </a:t>
            </a:r>
            <a:r>
              <a:rPr lang="en-US" dirty="0" smtClean="0"/>
              <a:t>of no-man’s land, but across homes and towns, where distances were much shorter and long range bolt-action rifles lost their advantage. </a:t>
            </a:r>
          </a:p>
          <a:p>
            <a:r>
              <a:rPr lang="en-US" dirty="0" smtClean="0"/>
              <a:t>Tank battles on the other hand tended to occur on large plains or in the countryside, where room was plentiful for maneuvering and infantry with anti-tank weapons had less places to hide. </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772400" cy="914400"/>
          </a:xfrm>
        </p:spPr>
        <p:txBody>
          <a:bodyPr/>
          <a:lstStyle/>
          <a:p>
            <a:r>
              <a:rPr lang="en-US" dirty="0" smtClean="0"/>
              <a:t>War Innovations</a:t>
            </a:r>
            <a:endParaRPr lang="en-US" dirty="0"/>
          </a:p>
        </p:txBody>
      </p:sp>
      <p:pic>
        <p:nvPicPr>
          <p:cNvPr id="4" name="Picture 3" descr="FG-42.jpg"/>
          <p:cNvPicPr>
            <a:picLocks noChangeAspect="1"/>
          </p:cNvPicPr>
          <p:nvPr/>
        </p:nvPicPr>
        <p:blipFill>
          <a:blip r:embed="rId3"/>
          <a:stretch>
            <a:fillRect/>
          </a:stretch>
        </p:blipFill>
        <p:spPr>
          <a:xfrm>
            <a:off x="381000" y="762000"/>
            <a:ext cx="4850695" cy="1676400"/>
          </a:xfrm>
          <a:prstGeom prst="rect">
            <a:avLst/>
          </a:prstGeom>
        </p:spPr>
      </p:pic>
      <p:sp>
        <p:nvSpPr>
          <p:cNvPr id="5" name="TextBox 4"/>
          <p:cNvSpPr txBox="1"/>
          <p:nvPr/>
        </p:nvSpPr>
        <p:spPr>
          <a:xfrm>
            <a:off x="5257800" y="609600"/>
            <a:ext cx="3886200" cy="1754326"/>
          </a:xfrm>
          <a:prstGeom prst="rect">
            <a:avLst/>
          </a:prstGeom>
          <a:noFill/>
        </p:spPr>
        <p:txBody>
          <a:bodyPr wrap="square" rtlCol="0">
            <a:spAutoFit/>
          </a:bodyPr>
          <a:lstStyle/>
          <a:p>
            <a:r>
              <a:rPr lang="en-US" dirty="0" smtClean="0"/>
              <a:t>The FG42 was a very unique weapon, commissioned by the German paratroopers. It was supposed to be a battle rifle, light machine gun and assault rifle all at once and was fairly successful at what it was designed for.</a:t>
            </a:r>
            <a:endParaRPr lang="en-US" dirty="0"/>
          </a:p>
        </p:txBody>
      </p:sp>
      <p:pic>
        <p:nvPicPr>
          <p:cNvPr id="7" name="Picture 6" descr="StG-44.jpg"/>
          <p:cNvPicPr>
            <a:picLocks noChangeAspect="1"/>
          </p:cNvPicPr>
          <p:nvPr/>
        </p:nvPicPr>
        <p:blipFill>
          <a:blip r:embed="rId4"/>
          <a:stretch>
            <a:fillRect/>
          </a:stretch>
        </p:blipFill>
        <p:spPr>
          <a:xfrm>
            <a:off x="457200" y="2514600"/>
            <a:ext cx="4724400" cy="1941182"/>
          </a:xfrm>
          <a:prstGeom prst="rect">
            <a:avLst/>
          </a:prstGeom>
        </p:spPr>
      </p:pic>
      <p:sp>
        <p:nvSpPr>
          <p:cNvPr id="8" name="TextBox 7"/>
          <p:cNvSpPr txBox="1"/>
          <p:nvPr/>
        </p:nvSpPr>
        <p:spPr>
          <a:xfrm>
            <a:off x="5181600" y="2590800"/>
            <a:ext cx="3962400" cy="1477328"/>
          </a:xfrm>
          <a:prstGeom prst="rect">
            <a:avLst/>
          </a:prstGeom>
          <a:noFill/>
        </p:spPr>
        <p:txBody>
          <a:bodyPr wrap="square" rtlCol="0">
            <a:spAutoFit/>
          </a:bodyPr>
          <a:lstStyle/>
          <a:p>
            <a:r>
              <a:rPr lang="en-US" dirty="0" smtClean="0"/>
              <a:t>The </a:t>
            </a:r>
            <a:r>
              <a:rPr lang="en-US" dirty="0" err="1" smtClean="0"/>
              <a:t>StG</a:t>
            </a:r>
            <a:r>
              <a:rPr lang="en-US" dirty="0" smtClean="0"/>
              <a:t> 44 was the world’s first effectively mass-produced assault rifle. Designed by the Germans in their attempt to bridge the gap between the </a:t>
            </a:r>
          </a:p>
          <a:p>
            <a:r>
              <a:rPr lang="en-US" dirty="0" smtClean="0"/>
              <a:t>Kar98k and MP40.</a:t>
            </a:r>
            <a:endParaRPr lang="en-US" dirty="0"/>
          </a:p>
        </p:txBody>
      </p:sp>
      <p:pic>
        <p:nvPicPr>
          <p:cNvPr id="10" name="Picture 9" descr="Bazookasmithsonian.jpg"/>
          <p:cNvPicPr>
            <a:picLocks noChangeAspect="1"/>
          </p:cNvPicPr>
          <p:nvPr/>
        </p:nvPicPr>
        <p:blipFill>
          <a:blip r:embed="rId5"/>
          <a:stretch>
            <a:fillRect/>
          </a:stretch>
        </p:blipFill>
        <p:spPr>
          <a:xfrm>
            <a:off x="609600" y="4495800"/>
            <a:ext cx="4495800" cy="2222700"/>
          </a:xfrm>
          <a:prstGeom prst="rect">
            <a:avLst/>
          </a:prstGeom>
        </p:spPr>
      </p:pic>
      <p:sp>
        <p:nvSpPr>
          <p:cNvPr id="11" name="TextBox 10"/>
          <p:cNvSpPr txBox="1"/>
          <p:nvPr/>
        </p:nvSpPr>
        <p:spPr>
          <a:xfrm>
            <a:off x="5257800" y="4549676"/>
            <a:ext cx="3886200" cy="2308324"/>
          </a:xfrm>
          <a:prstGeom prst="rect">
            <a:avLst/>
          </a:prstGeom>
          <a:noFill/>
        </p:spPr>
        <p:txBody>
          <a:bodyPr wrap="square" rtlCol="0">
            <a:spAutoFit/>
          </a:bodyPr>
          <a:lstStyle/>
          <a:p>
            <a:r>
              <a:rPr lang="en-US" dirty="0" smtClean="0"/>
              <a:t>Created right before America’s entrance into WWII, the Bazooka was the first hand-held anti-tank weapon that relied on rockets to do its dirty worked. First handheld rocket propelled grenade system used to combat tanks (and also the first RPG in general)</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772400" cy="914400"/>
          </a:xfrm>
        </p:spPr>
        <p:txBody>
          <a:bodyPr/>
          <a:lstStyle/>
          <a:p>
            <a:r>
              <a:rPr lang="en-US" dirty="0" smtClean="0"/>
              <a:t>War Innovations</a:t>
            </a:r>
            <a:endParaRPr lang="en-US" dirty="0"/>
          </a:p>
        </p:txBody>
      </p:sp>
      <p:pic>
        <p:nvPicPr>
          <p:cNvPr id="4" name="Content Placeholder 3" descr="M2A1.jpg"/>
          <p:cNvPicPr>
            <a:picLocks noGrp="1" noChangeAspect="1"/>
          </p:cNvPicPr>
          <p:nvPr>
            <p:ph idx="1"/>
          </p:nvPr>
        </p:nvPicPr>
        <p:blipFill>
          <a:blip r:embed="rId3"/>
          <a:stretch>
            <a:fillRect/>
          </a:stretch>
        </p:blipFill>
        <p:spPr>
          <a:xfrm>
            <a:off x="457200" y="1447800"/>
            <a:ext cx="4913745" cy="1447800"/>
          </a:xfrm>
        </p:spPr>
      </p:pic>
      <p:sp>
        <p:nvSpPr>
          <p:cNvPr id="5" name="TextBox 4"/>
          <p:cNvSpPr txBox="1"/>
          <p:nvPr/>
        </p:nvSpPr>
        <p:spPr>
          <a:xfrm>
            <a:off x="5410200" y="990600"/>
            <a:ext cx="3733800" cy="2585323"/>
          </a:xfrm>
          <a:prstGeom prst="rect">
            <a:avLst/>
          </a:prstGeom>
          <a:noFill/>
        </p:spPr>
        <p:txBody>
          <a:bodyPr wrap="square" rtlCol="0">
            <a:spAutoFit/>
          </a:bodyPr>
          <a:lstStyle/>
          <a:p>
            <a:r>
              <a:rPr lang="en-US" dirty="0" smtClean="0"/>
              <a:t>The American M1 Carbine was designed to provide firepower to those troops who didn’t need a full rifle weighing them down, such as tankers, artillery crewmen, and paratroopers. This particular variant is known as an M2 Carbine, the only difference is the larger (30 round) clip and full-auto capabilities.</a:t>
            </a:r>
            <a:endParaRPr lang="en-US" dirty="0"/>
          </a:p>
        </p:txBody>
      </p:sp>
      <p:pic>
        <p:nvPicPr>
          <p:cNvPr id="6" name="Picture 5" descr="G-43_Sniper.jpg"/>
          <p:cNvPicPr>
            <a:picLocks noChangeAspect="1"/>
          </p:cNvPicPr>
          <p:nvPr/>
        </p:nvPicPr>
        <p:blipFill>
          <a:blip r:embed="rId4"/>
          <a:stretch>
            <a:fillRect/>
          </a:stretch>
        </p:blipFill>
        <p:spPr>
          <a:xfrm>
            <a:off x="990600" y="4876800"/>
            <a:ext cx="7391400" cy="1857089"/>
          </a:xfrm>
          <a:prstGeom prst="rect">
            <a:avLst/>
          </a:prstGeom>
        </p:spPr>
      </p:pic>
      <p:sp>
        <p:nvSpPr>
          <p:cNvPr id="7" name="TextBox 6"/>
          <p:cNvSpPr txBox="1"/>
          <p:nvPr/>
        </p:nvSpPr>
        <p:spPr>
          <a:xfrm>
            <a:off x="381000" y="3733800"/>
            <a:ext cx="8763000" cy="1169551"/>
          </a:xfrm>
          <a:prstGeom prst="rect">
            <a:avLst/>
          </a:prstGeom>
          <a:noFill/>
        </p:spPr>
        <p:txBody>
          <a:bodyPr wrap="square" rtlCol="0">
            <a:spAutoFit/>
          </a:bodyPr>
          <a:lstStyle/>
          <a:p>
            <a:r>
              <a:rPr lang="en-US" sz="1750" dirty="0" smtClean="0"/>
              <a:t>The </a:t>
            </a:r>
            <a:r>
              <a:rPr lang="en-US" sz="1750" dirty="0" err="1" smtClean="0"/>
              <a:t>Gewehr</a:t>
            </a:r>
            <a:r>
              <a:rPr lang="en-US" sz="1750" dirty="0" smtClean="0"/>
              <a:t> 43 was a semi-auto rifle designed by Walther upon the capture of numerous Soviet SVT-40 rifles. It was often used by higher ranking units in the </a:t>
            </a:r>
            <a:r>
              <a:rPr lang="en-US" sz="1750" dirty="0" err="1" smtClean="0"/>
              <a:t>Wehrmacht</a:t>
            </a:r>
            <a:r>
              <a:rPr lang="en-US" sz="1750" dirty="0" smtClean="0"/>
              <a:t> and SS, due to limited production compared to Kar98ks. This one was used by a sniper on the Eastern Front.</a:t>
            </a:r>
            <a:endParaRPr lang="en-US" sz="17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914400"/>
          </a:xfrm>
        </p:spPr>
        <p:txBody>
          <a:bodyPr/>
          <a:lstStyle/>
          <a:p>
            <a:r>
              <a:rPr lang="en-US" dirty="0" smtClean="0"/>
              <a:t>War Innovations</a:t>
            </a:r>
            <a:endParaRPr lang="en-US" dirty="0"/>
          </a:p>
        </p:txBody>
      </p:sp>
      <p:pic>
        <p:nvPicPr>
          <p:cNvPr id="6" name="Content Placeholder 5" descr="MG42-px800.jpg"/>
          <p:cNvPicPr>
            <a:picLocks noGrp="1" noChangeAspect="1"/>
          </p:cNvPicPr>
          <p:nvPr>
            <p:ph idx="1"/>
          </p:nvPr>
        </p:nvPicPr>
        <p:blipFill>
          <a:blip r:embed="rId3"/>
          <a:stretch>
            <a:fillRect/>
          </a:stretch>
        </p:blipFill>
        <p:spPr>
          <a:xfrm>
            <a:off x="609600" y="1143000"/>
            <a:ext cx="4038600" cy="3426524"/>
          </a:xfrm>
        </p:spPr>
      </p:pic>
      <p:pic>
        <p:nvPicPr>
          <p:cNvPr id="7" name="Picture 6" descr="Bren1.jpg"/>
          <p:cNvPicPr>
            <a:picLocks noChangeAspect="1"/>
          </p:cNvPicPr>
          <p:nvPr/>
        </p:nvPicPr>
        <p:blipFill>
          <a:blip r:embed="rId4"/>
          <a:stretch>
            <a:fillRect/>
          </a:stretch>
        </p:blipFill>
        <p:spPr>
          <a:xfrm>
            <a:off x="4648200" y="1143000"/>
            <a:ext cx="4368145" cy="3429000"/>
          </a:xfrm>
          <a:prstGeom prst="rect">
            <a:avLst/>
          </a:prstGeom>
        </p:spPr>
      </p:pic>
      <p:sp>
        <p:nvSpPr>
          <p:cNvPr id="8" name="TextBox 7"/>
          <p:cNvSpPr txBox="1"/>
          <p:nvPr/>
        </p:nvSpPr>
        <p:spPr>
          <a:xfrm>
            <a:off x="609600" y="5029200"/>
            <a:ext cx="8686800" cy="923330"/>
          </a:xfrm>
          <a:prstGeom prst="rect">
            <a:avLst/>
          </a:prstGeom>
          <a:noFill/>
        </p:spPr>
        <p:txBody>
          <a:bodyPr wrap="square" rtlCol="0">
            <a:spAutoFit/>
          </a:bodyPr>
          <a:lstStyle/>
          <a:p>
            <a:r>
              <a:rPr lang="en-US" dirty="0" smtClean="0"/>
              <a:t>Left: The MG42 is a legendary weapon, and well known to anyone who served in WWII Europe. Nicknamed Hitler’s </a:t>
            </a:r>
            <a:r>
              <a:rPr lang="en-US" dirty="0" err="1" smtClean="0"/>
              <a:t>Buzzsaw</a:t>
            </a:r>
            <a:r>
              <a:rPr lang="en-US" dirty="0" smtClean="0"/>
              <a:t>, the Linoleum Ripper, and </a:t>
            </a:r>
            <a:r>
              <a:rPr lang="en-US" dirty="0" err="1" smtClean="0"/>
              <a:t>Bonesaw</a:t>
            </a:r>
            <a:r>
              <a:rPr lang="en-US" dirty="0" smtClean="0"/>
              <a:t>, this MG had an earth-shattering 1200 RPM fire rate.</a:t>
            </a:r>
            <a:endParaRPr lang="en-US" dirty="0"/>
          </a:p>
        </p:txBody>
      </p:sp>
      <p:sp>
        <p:nvSpPr>
          <p:cNvPr id="10" name="TextBox 9"/>
          <p:cNvSpPr txBox="1"/>
          <p:nvPr/>
        </p:nvSpPr>
        <p:spPr>
          <a:xfrm>
            <a:off x="609600" y="5943600"/>
            <a:ext cx="8534400" cy="923330"/>
          </a:xfrm>
          <a:prstGeom prst="rect">
            <a:avLst/>
          </a:prstGeom>
          <a:noFill/>
        </p:spPr>
        <p:txBody>
          <a:bodyPr wrap="square" rtlCol="0">
            <a:spAutoFit/>
          </a:bodyPr>
          <a:lstStyle/>
          <a:p>
            <a:r>
              <a:rPr lang="en-US" dirty="0" smtClean="0"/>
              <a:t>Right: The British Bren gun was an interesting piece indeed. It was designed in competition by the Royal Enfield Factory and the Brno factory in Czechoslovakia. The top mounted magazine was very efficient and the troops who used it loved them.</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7772400" cy="914400"/>
          </a:xfrm>
        </p:spPr>
        <p:txBody>
          <a:bodyPr/>
          <a:lstStyle/>
          <a:p>
            <a:r>
              <a:rPr lang="en-US" dirty="0" smtClean="0"/>
              <a:t>War Innovations</a:t>
            </a:r>
            <a:endParaRPr lang="en-US" dirty="0"/>
          </a:p>
        </p:txBody>
      </p:sp>
      <p:pic>
        <p:nvPicPr>
          <p:cNvPr id="4" name="Picture 3" descr="Panzerfaust_and_Lufft.jpg"/>
          <p:cNvPicPr>
            <a:picLocks noChangeAspect="1"/>
          </p:cNvPicPr>
          <p:nvPr/>
        </p:nvPicPr>
        <p:blipFill>
          <a:blip r:embed="rId3"/>
          <a:stretch>
            <a:fillRect/>
          </a:stretch>
        </p:blipFill>
        <p:spPr>
          <a:xfrm>
            <a:off x="533400" y="635032"/>
            <a:ext cx="4343400" cy="2893791"/>
          </a:xfrm>
          <a:prstGeom prst="rect">
            <a:avLst/>
          </a:prstGeom>
        </p:spPr>
      </p:pic>
      <p:sp>
        <p:nvSpPr>
          <p:cNvPr id="5" name="TextBox 4"/>
          <p:cNvSpPr txBox="1"/>
          <p:nvPr/>
        </p:nvSpPr>
        <p:spPr>
          <a:xfrm>
            <a:off x="4953000" y="762000"/>
            <a:ext cx="4191000" cy="2585323"/>
          </a:xfrm>
          <a:prstGeom prst="rect">
            <a:avLst/>
          </a:prstGeom>
          <a:noFill/>
        </p:spPr>
        <p:txBody>
          <a:bodyPr wrap="square" rtlCol="0">
            <a:spAutoFit/>
          </a:bodyPr>
          <a:lstStyle/>
          <a:p>
            <a:r>
              <a:rPr lang="en-US" dirty="0" smtClean="0"/>
              <a:t>The soldier here is holding an early </a:t>
            </a:r>
            <a:r>
              <a:rPr lang="en-US" dirty="0" err="1" smtClean="0"/>
              <a:t>Panzerfaust</a:t>
            </a:r>
            <a:r>
              <a:rPr lang="en-US" dirty="0" smtClean="0"/>
              <a:t> (Tank Fist) called the </a:t>
            </a:r>
            <a:r>
              <a:rPr lang="en-US" dirty="0" err="1" smtClean="0"/>
              <a:t>Faustpatrone</a:t>
            </a:r>
            <a:r>
              <a:rPr lang="en-US" dirty="0" smtClean="0"/>
              <a:t> (Fist Bullet). This weapon was an easily mass-produced single fire anti-tank weapon. It was a recoilless weapon and was so cheap to produce that entire regiments of German conscripts were armed with it alone during the Defense of Berlin. Makes a great club too.</a:t>
            </a:r>
            <a:endParaRPr lang="en-US" dirty="0"/>
          </a:p>
        </p:txBody>
      </p:sp>
      <p:pic>
        <p:nvPicPr>
          <p:cNvPr id="1026" name="Picture 2" descr="C:\Users\Owner\Pictures\Guns and Weapon Designs\PIAT.jpg"/>
          <p:cNvPicPr>
            <a:picLocks noChangeAspect="1" noChangeArrowheads="1"/>
          </p:cNvPicPr>
          <p:nvPr/>
        </p:nvPicPr>
        <p:blipFill>
          <a:blip r:embed="rId4"/>
          <a:srcRect/>
          <a:stretch>
            <a:fillRect/>
          </a:stretch>
        </p:blipFill>
        <p:spPr bwMode="auto">
          <a:xfrm>
            <a:off x="457200" y="3657600"/>
            <a:ext cx="4386256" cy="3200400"/>
          </a:xfrm>
          <a:prstGeom prst="rect">
            <a:avLst/>
          </a:prstGeom>
          <a:noFill/>
        </p:spPr>
      </p:pic>
      <p:sp>
        <p:nvSpPr>
          <p:cNvPr id="6" name="TextBox 5"/>
          <p:cNvSpPr txBox="1"/>
          <p:nvPr/>
        </p:nvSpPr>
        <p:spPr>
          <a:xfrm>
            <a:off x="4876800" y="4495800"/>
            <a:ext cx="4267200" cy="1754326"/>
          </a:xfrm>
          <a:prstGeom prst="rect">
            <a:avLst/>
          </a:prstGeom>
          <a:noFill/>
        </p:spPr>
        <p:txBody>
          <a:bodyPr wrap="square" rtlCol="0">
            <a:spAutoFit/>
          </a:bodyPr>
          <a:lstStyle/>
          <a:p>
            <a:r>
              <a:rPr lang="en-US" dirty="0" smtClean="0"/>
              <a:t>That strange looking weapon is a PIAT (Projector, Infantry, Anti-Tank). Designed by the British Army after the Fall of France, this interesting weapon wasn’t a rocket or even a gun. It was a spigot mortar which lobbed powerful charges at an enemy tank.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herman-76mm-01-px800.jpg"/>
          <p:cNvPicPr>
            <a:picLocks noGrp="1" noChangeAspect="1"/>
          </p:cNvPicPr>
          <p:nvPr>
            <p:ph idx="1"/>
          </p:nvPr>
        </p:nvPicPr>
        <p:blipFill>
          <a:blip r:embed="rId3"/>
          <a:stretch>
            <a:fillRect/>
          </a:stretch>
        </p:blipFill>
        <p:spPr>
          <a:xfrm>
            <a:off x="381001" y="152400"/>
            <a:ext cx="5410200" cy="2590800"/>
          </a:xfrm>
        </p:spPr>
      </p:pic>
      <p:sp>
        <p:nvSpPr>
          <p:cNvPr id="5" name="TextBox 4"/>
          <p:cNvSpPr txBox="1"/>
          <p:nvPr/>
        </p:nvSpPr>
        <p:spPr>
          <a:xfrm>
            <a:off x="5791200" y="152400"/>
            <a:ext cx="3352800" cy="2585323"/>
          </a:xfrm>
          <a:prstGeom prst="rect">
            <a:avLst/>
          </a:prstGeom>
          <a:noFill/>
        </p:spPr>
        <p:txBody>
          <a:bodyPr wrap="square" rtlCol="0">
            <a:spAutoFit/>
          </a:bodyPr>
          <a:lstStyle/>
          <a:p>
            <a:r>
              <a:rPr lang="en-US" dirty="0" smtClean="0"/>
              <a:t>The standard American tank ,the M4 Sherman came in many names and forms to be given one single moniker. This particular variant is a M4A1 (76)W, a later war model armed with the longer barrel 76 mm gun. 1000’s were made and distributed amongst the Allies due to Lend-Lease</a:t>
            </a:r>
            <a:endParaRPr lang="en-US" dirty="0"/>
          </a:p>
        </p:txBody>
      </p:sp>
      <p:pic>
        <p:nvPicPr>
          <p:cNvPr id="6" name="Picture 5" descr="Short-barrel_panzer_iv.jpg"/>
          <p:cNvPicPr>
            <a:picLocks noChangeAspect="1"/>
          </p:cNvPicPr>
          <p:nvPr/>
        </p:nvPicPr>
        <p:blipFill>
          <a:blip r:embed="rId4"/>
          <a:stretch>
            <a:fillRect/>
          </a:stretch>
        </p:blipFill>
        <p:spPr>
          <a:xfrm>
            <a:off x="381000" y="3048000"/>
            <a:ext cx="4059688" cy="2757332"/>
          </a:xfrm>
          <a:prstGeom prst="rect">
            <a:avLst/>
          </a:prstGeom>
        </p:spPr>
      </p:pic>
      <p:pic>
        <p:nvPicPr>
          <p:cNvPr id="7" name="Picture 6" descr="Panzer_IV_ausf_H_1943.jpg"/>
          <p:cNvPicPr>
            <a:picLocks noChangeAspect="1"/>
          </p:cNvPicPr>
          <p:nvPr/>
        </p:nvPicPr>
        <p:blipFill>
          <a:blip r:embed="rId5"/>
          <a:stretch>
            <a:fillRect/>
          </a:stretch>
        </p:blipFill>
        <p:spPr>
          <a:xfrm>
            <a:off x="4572000" y="3048001"/>
            <a:ext cx="4419600" cy="2745312"/>
          </a:xfrm>
          <a:prstGeom prst="rect">
            <a:avLst/>
          </a:prstGeom>
        </p:spPr>
      </p:pic>
      <p:sp>
        <p:nvSpPr>
          <p:cNvPr id="8" name="TextBox 7"/>
          <p:cNvSpPr txBox="1"/>
          <p:nvPr/>
        </p:nvSpPr>
        <p:spPr>
          <a:xfrm>
            <a:off x="381000" y="5867400"/>
            <a:ext cx="8763000" cy="923330"/>
          </a:xfrm>
          <a:prstGeom prst="rect">
            <a:avLst/>
          </a:prstGeom>
          <a:noFill/>
        </p:spPr>
        <p:txBody>
          <a:bodyPr wrap="square" rtlCol="0">
            <a:spAutoFit/>
          </a:bodyPr>
          <a:lstStyle/>
          <a:p>
            <a:r>
              <a:rPr lang="en-US" dirty="0" smtClean="0"/>
              <a:t>Both of the tanks above are Panzer IVs, but from different times of the war. The one above left is an early model (Panzer IV </a:t>
            </a:r>
            <a:r>
              <a:rPr lang="en-US" dirty="0" err="1" smtClean="0"/>
              <a:t>Ausf</a:t>
            </a:r>
            <a:r>
              <a:rPr lang="en-US" dirty="0" smtClean="0"/>
              <a:t>. D1) and the other is a later model (Panzer IV </a:t>
            </a:r>
            <a:r>
              <a:rPr lang="en-US" dirty="0" err="1" smtClean="0"/>
              <a:t>Ausf</a:t>
            </a:r>
            <a:r>
              <a:rPr lang="en-US" dirty="0" smtClean="0"/>
              <a:t>. H). Obvious differences include a longer 75mm gun and the side mounted armored skirts.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7772400" cy="914400"/>
          </a:xfrm>
        </p:spPr>
        <p:txBody>
          <a:bodyPr/>
          <a:lstStyle/>
          <a:p>
            <a:r>
              <a:rPr lang="en-US" sz="3200" dirty="0" smtClean="0"/>
              <a:t>War Innovations</a:t>
            </a:r>
            <a:endParaRPr lang="en-US" sz="3200" dirty="0"/>
          </a:p>
        </p:txBody>
      </p:sp>
      <p:pic>
        <p:nvPicPr>
          <p:cNvPr id="4" name="Picture 3" descr="T-34.jpg"/>
          <p:cNvPicPr>
            <a:picLocks noChangeAspect="1"/>
          </p:cNvPicPr>
          <p:nvPr/>
        </p:nvPicPr>
        <p:blipFill>
          <a:blip r:embed="rId3"/>
          <a:stretch>
            <a:fillRect/>
          </a:stretch>
        </p:blipFill>
        <p:spPr>
          <a:xfrm>
            <a:off x="762000" y="533400"/>
            <a:ext cx="4191000" cy="2954655"/>
          </a:xfrm>
          <a:prstGeom prst="rect">
            <a:avLst/>
          </a:prstGeom>
        </p:spPr>
      </p:pic>
      <p:sp>
        <p:nvSpPr>
          <p:cNvPr id="5" name="TextBox 4"/>
          <p:cNvSpPr txBox="1"/>
          <p:nvPr/>
        </p:nvSpPr>
        <p:spPr>
          <a:xfrm>
            <a:off x="5105400" y="533400"/>
            <a:ext cx="4038600" cy="2862322"/>
          </a:xfrm>
          <a:prstGeom prst="rect">
            <a:avLst/>
          </a:prstGeom>
          <a:noFill/>
        </p:spPr>
        <p:txBody>
          <a:bodyPr wrap="square" rtlCol="0">
            <a:spAutoFit/>
          </a:bodyPr>
          <a:lstStyle/>
          <a:p>
            <a:r>
              <a:rPr lang="en-US" dirty="0" smtClean="0"/>
              <a:t>The T-34 was considered by many military experts to be the best tank of the war. When it first appeared during Operation Barbarossa in 1941 until the fall of Berlin in 1945 it remained the mainstay of Soviet armored battalions. Over 85,000 T-34 tanks of all kinds (multiple variations appeared due to cost reductions and upgrades) were built between 1941 and 1945.</a:t>
            </a:r>
            <a:endParaRPr lang="en-US" dirty="0"/>
          </a:p>
        </p:txBody>
      </p:sp>
      <p:pic>
        <p:nvPicPr>
          <p:cNvPr id="6" name="Picture 5" descr="TIGER_I.jpg"/>
          <p:cNvPicPr>
            <a:picLocks noChangeAspect="1"/>
          </p:cNvPicPr>
          <p:nvPr/>
        </p:nvPicPr>
        <p:blipFill>
          <a:blip r:embed="rId4"/>
          <a:stretch>
            <a:fillRect/>
          </a:stretch>
        </p:blipFill>
        <p:spPr>
          <a:xfrm>
            <a:off x="457200" y="3581400"/>
            <a:ext cx="5115641" cy="3276600"/>
          </a:xfrm>
          <a:prstGeom prst="rect">
            <a:avLst/>
          </a:prstGeom>
        </p:spPr>
      </p:pic>
      <p:sp>
        <p:nvSpPr>
          <p:cNvPr id="7" name="TextBox 6"/>
          <p:cNvSpPr txBox="1"/>
          <p:nvPr/>
        </p:nvSpPr>
        <p:spPr>
          <a:xfrm>
            <a:off x="5638800" y="3581400"/>
            <a:ext cx="3505200" cy="3139321"/>
          </a:xfrm>
          <a:prstGeom prst="rect">
            <a:avLst/>
          </a:prstGeom>
          <a:noFill/>
        </p:spPr>
        <p:txBody>
          <a:bodyPr wrap="square" rtlCol="0">
            <a:spAutoFit/>
          </a:bodyPr>
          <a:lstStyle/>
          <a:p>
            <a:r>
              <a:rPr lang="en-US" dirty="0" smtClean="0"/>
              <a:t>The Tiger I tank was a German heavy tank designed in 1942 and employed throughout the war by German tankers. Despite the power and fear these tanks instilled in Allied tankers, they were over-engineered and very prone to engine problems. Only about 1,350 Tiger I tanks ever came of the assembly line (compare to the thousands of T-34s).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67400" y="457200"/>
            <a:ext cx="3276600" cy="2554545"/>
          </a:xfrm>
          <a:prstGeom prst="rect">
            <a:avLst/>
          </a:prstGeom>
          <a:noFill/>
        </p:spPr>
        <p:txBody>
          <a:bodyPr wrap="square" rtlCol="0">
            <a:spAutoFit/>
          </a:bodyPr>
          <a:lstStyle/>
          <a:p>
            <a:r>
              <a:rPr lang="en-US" sz="2000" dirty="0" smtClean="0"/>
              <a:t>The Panther was designed as a response to the Soviet T-34. Like the T-34 it had sloped armor, but a much more powerful engine and cannon. This is a very late war picture showing an infrared lighting system on the turret.</a:t>
            </a:r>
            <a:endParaRPr lang="en-US" sz="2000" dirty="0"/>
          </a:p>
        </p:txBody>
      </p:sp>
      <p:pic>
        <p:nvPicPr>
          <p:cNvPr id="6" name="Picture 5" descr="vampir-2.jpg"/>
          <p:cNvPicPr>
            <a:picLocks noChangeAspect="1"/>
          </p:cNvPicPr>
          <p:nvPr/>
        </p:nvPicPr>
        <p:blipFill>
          <a:blip r:embed="rId2"/>
          <a:stretch>
            <a:fillRect/>
          </a:stretch>
        </p:blipFill>
        <p:spPr>
          <a:xfrm>
            <a:off x="457200" y="228600"/>
            <a:ext cx="5257800" cy="3291383"/>
          </a:xfrm>
          <a:prstGeom prst="rect">
            <a:avLst/>
          </a:prstGeom>
        </p:spPr>
      </p:pic>
      <p:pic>
        <p:nvPicPr>
          <p:cNvPr id="8" name="Picture 7" descr="sherman-jumbo_4.jpg"/>
          <p:cNvPicPr>
            <a:picLocks noChangeAspect="1"/>
          </p:cNvPicPr>
          <p:nvPr/>
        </p:nvPicPr>
        <p:blipFill>
          <a:blip r:embed="rId3"/>
          <a:stretch>
            <a:fillRect/>
          </a:stretch>
        </p:blipFill>
        <p:spPr>
          <a:xfrm>
            <a:off x="457200" y="3581400"/>
            <a:ext cx="5257800" cy="3124200"/>
          </a:xfrm>
          <a:prstGeom prst="rect">
            <a:avLst/>
          </a:prstGeom>
        </p:spPr>
      </p:pic>
      <p:sp>
        <p:nvSpPr>
          <p:cNvPr id="9" name="TextBox 8"/>
          <p:cNvSpPr txBox="1"/>
          <p:nvPr/>
        </p:nvSpPr>
        <p:spPr>
          <a:xfrm>
            <a:off x="5867400" y="3733800"/>
            <a:ext cx="3276600" cy="2308324"/>
          </a:xfrm>
          <a:prstGeom prst="rect">
            <a:avLst/>
          </a:prstGeom>
          <a:noFill/>
        </p:spPr>
        <p:txBody>
          <a:bodyPr wrap="square" rtlCol="0">
            <a:spAutoFit/>
          </a:bodyPr>
          <a:lstStyle/>
          <a:p>
            <a:r>
              <a:rPr lang="en-US" dirty="0" smtClean="0"/>
              <a:t>This is a Sherman Jumbo tank, designed as larger version of the regular Sherman tank, outward appearance is exactly the same for this model year. However, inside it had more armor and new chassis to act as a breakthrough tank.</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772400" cy="914400"/>
          </a:xfrm>
        </p:spPr>
        <p:txBody>
          <a:bodyPr/>
          <a:lstStyle/>
          <a:p>
            <a:r>
              <a:rPr lang="en-US" dirty="0" smtClean="0"/>
              <a:t>Relics of the Great War</a:t>
            </a:r>
            <a:endParaRPr lang="en-US" dirty="0"/>
          </a:p>
        </p:txBody>
      </p:sp>
      <p:sp>
        <p:nvSpPr>
          <p:cNvPr id="3" name="Content Placeholder 2"/>
          <p:cNvSpPr>
            <a:spLocks noGrp="1"/>
          </p:cNvSpPr>
          <p:nvPr>
            <p:ph idx="1"/>
          </p:nvPr>
        </p:nvSpPr>
        <p:spPr>
          <a:xfrm>
            <a:off x="914400" y="1219200"/>
            <a:ext cx="7772400" cy="5029200"/>
          </a:xfrm>
        </p:spPr>
        <p:txBody>
          <a:bodyPr/>
          <a:lstStyle/>
          <a:p>
            <a:r>
              <a:rPr lang="en-US" sz="2800" dirty="0" smtClean="0"/>
              <a:t>The run up to World War II was a time of military spending increases for the British, Germans, French, and other armies, even the ones who weren’t supposed to be going to war, such as the Soviet Union and the USA. </a:t>
            </a:r>
          </a:p>
          <a:p>
            <a:r>
              <a:rPr lang="en-US" sz="2800" dirty="0" smtClean="0"/>
              <a:t>Despite numerous advances in technology the original belligerents of WWII, the French, Germans, Soviets and British were armed with bolt-action rifles, little changed from their WWI ancestors.</a:t>
            </a:r>
            <a:endParaRPr lang="en-US" sz="2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772400" cy="914400"/>
          </a:xfrm>
        </p:spPr>
        <p:txBody>
          <a:bodyPr/>
          <a:lstStyle/>
          <a:p>
            <a:r>
              <a:rPr lang="en-US" dirty="0" smtClean="0"/>
              <a:t>Wartime Realities </a:t>
            </a:r>
            <a:endParaRPr lang="en-US" dirty="0"/>
          </a:p>
        </p:txBody>
      </p:sp>
      <p:sp>
        <p:nvSpPr>
          <p:cNvPr id="3" name="Content Placeholder 2"/>
          <p:cNvSpPr>
            <a:spLocks noGrp="1"/>
          </p:cNvSpPr>
          <p:nvPr>
            <p:ph idx="1"/>
          </p:nvPr>
        </p:nvSpPr>
        <p:spPr>
          <a:xfrm>
            <a:off x="914400" y="1143000"/>
            <a:ext cx="7772400" cy="5257800"/>
          </a:xfrm>
        </p:spPr>
        <p:txBody>
          <a:bodyPr/>
          <a:lstStyle/>
          <a:p>
            <a:r>
              <a:rPr lang="en-US" dirty="0" smtClean="0"/>
              <a:t>As the fighting armies continued the war they found that money was always a problem, there was never enough of it. Thus, cost cutting was introduced by all the armies (except France for obvious reasons).</a:t>
            </a:r>
          </a:p>
          <a:p>
            <a:r>
              <a:rPr lang="en-US" dirty="0" smtClean="0"/>
              <a:t>Some of the cheapest weapons of the war also proved to be the most effective of the war.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PSh-41.jpg"/>
          <p:cNvPicPr>
            <a:picLocks noChangeAspect="1"/>
          </p:cNvPicPr>
          <p:nvPr/>
        </p:nvPicPr>
        <p:blipFill>
          <a:blip r:embed="rId3"/>
          <a:stretch>
            <a:fillRect/>
          </a:stretch>
        </p:blipFill>
        <p:spPr>
          <a:xfrm>
            <a:off x="533400" y="228600"/>
            <a:ext cx="4224130" cy="1295400"/>
          </a:xfrm>
          <a:prstGeom prst="rect">
            <a:avLst/>
          </a:prstGeom>
        </p:spPr>
      </p:pic>
      <p:pic>
        <p:nvPicPr>
          <p:cNvPr id="7" name="Picture 6" descr="PPS-43 SMG.jpg"/>
          <p:cNvPicPr>
            <a:picLocks noChangeAspect="1"/>
          </p:cNvPicPr>
          <p:nvPr/>
        </p:nvPicPr>
        <p:blipFill>
          <a:blip r:embed="rId4"/>
          <a:stretch>
            <a:fillRect/>
          </a:stretch>
        </p:blipFill>
        <p:spPr>
          <a:xfrm>
            <a:off x="5257800" y="152400"/>
            <a:ext cx="3352800" cy="1478009"/>
          </a:xfrm>
          <a:prstGeom prst="rect">
            <a:avLst/>
          </a:prstGeom>
        </p:spPr>
      </p:pic>
      <p:pic>
        <p:nvPicPr>
          <p:cNvPr id="8" name="Picture 7" descr="Sten SMG.jpg"/>
          <p:cNvPicPr>
            <a:picLocks noChangeAspect="1"/>
          </p:cNvPicPr>
          <p:nvPr/>
        </p:nvPicPr>
        <p:blipFill>
          <a:blip r:embed="rId5"/>
          <a:stretch>
            <a:fillRect/>
          </a:stretch>
        </p:blipFill>
        <p:spPr>
          <a:xfrm>
            <a:off x="609599" y="5105400"/>
            <a:ext cx="3429001" cy="1524000"/>
          </a:xfrm>
          <a:prstGeom prst="rect">
            <a:avLst/>
          </a:prstGeom>
        </p:spPr>
      </p:pic>
      <p:pic>
        <p:nvPicPr>
          <p:cNvPr id="9" name="Picture 8" descr="M3 Grease Gun.jpg"/>
          <p:cNvPicPr>
            <a:picLocks noChangeAspect="1"/>
          </p:cNvPicPr>
          <p:nvPr/>
        </p:nvPicPr>
        <p:blipFill>
          <a:blip r:embed="rId6"/>
          <a:stretch>
            <a:fillRect/>
          </a:stretch>
        </p:blipFill>
        <p:spPr>
          <a:xfrm>
            <a:off x="5367240" y="4800600"/>
            <a:ext cx="3386236" cy="1900358"/>
          </a:xfrm>
          <a:prstGeom prst="rect">
            <a:avLst/>
          </a:prstGeom>
        </p:spPr>
      </p:pic>
      <p:sp>
        <p:nvSpPr>
          <p:cNvPr id="10" name="TextBox 9"/>
          <p:cNvSpPr txBox="1"/>
          <p:nvPr/>
        </p:nvSpPr>
        <p:spPr>
          <a:xfrm>
            <a:off x="533400" y="1676400"/>
            <a:ext cx="4191000" cy="1477328"/>
          </a:xfrm>
          <a:prstGeom prst="rect">
            <a:avLst/>
          </a:prstGeom>
          <a:noFill/>
        </p:spPr>
        <p:txBody>
          <a:bodyPr wrap="square" rtlCol="0">
            <a:spAutoFit/>
          </a:bodyPr>
          <a:lstStyle/>
          <a:p>
            <a:r>
              <a:rPr lang="en-US" dirty="0" smtClean="0"/>
              <a:t>The ubiquitous Soviet SMG, the PPSh-41. Still encountered throughout the world, this quick firing gun is known for its 71-bullet drum and firing noise which gave birth to its nickname, “The Burp Gun”.</a:t>
            </a:r>
            <a:endParaRPr lang="en-US" dirty="0"/>
          </a:p>
        </p:txBody>
      </p:sp>
      <p:sp>
        <p:nvSpPr>
          <p:cNvPr id="11" name="TextBox 10"/>
          <p:cNvSpPr txBox="1"/>
          <p:nvPr/>
        </p:nvSpPr>
        <p:spPr>
          <a:xfrm>
            <a:off x="5181600" y="1676400"/>
            <a:ext cx="3581400" cy="1754326"/>
          </a:xfrm>
          <a:prstGeom prst="rect">
            <a:avLst/>
          </a:prstGeom>
          <a:noFill/>
        </p:spPr>
        <p:txBody>
          <a:bodyPr wrap="square" rtlCol="0">
            <a:spAutoFit/>
          </a:bodyPr>
          <a:lstStyle/>
          <a:p>
            <a:r>
              <a:rPr lang="en-US" dirty="0" smtClean="0"/>
              <a:t>This cheaper alternative to the </a:t>
            </a:r>
            <a:r>
              <a:rPr lang="en-US" dirty="0" err="1" smtClean="0"/>
              <a:t>PPSh</a:t>
            </a:r>
            <a:r>
              <a:rPr lang="en-US" dirty="0" smtClean="0"/>
              <a:t>, the PPS-43 was made exclusively of stamped sheet metal. It had a lower fire rate and smaller magazine, but possessed a better controllability.</a:t>
            </a:r>
            <a:endParaRPr lang="en-US" dirty="0"/>
          </a:p>
        </p:txBody>
      </p:sp>
      <p:sp>
        <p:nvSpPr>
          <p:cNvPr id="12" name="TextBox 11"/>
          <p:cNvSpPr txBox="1"/>
          <p:nvPr/>
        </p:nvSpPr>
        <p:spPr>
          <a:xfrm>
            <a:off x="533400" y="3581400"/>
            <a:ext cx="4419600" cy="1477328"/>
          </a:xfrm>
          <a:prstGeom prst="rect">
            <a:avLst/>
          </a:prstGeom>
          <a:noFill/>
        </p:spPr>
        <p:txBody>
          <a:bodyPr wrap="square" rtlCol="0">
            <a:spAutoFit/>
          </a:bodyPr>
          <a:lstStyle/>
          <a:p>
            <a:r>
              <a:rPr lang="en-US" dirty="0" smtClean="0"/>
              <a:t>The </a:t>
            </a:r>
            <a:r>
              <a:rPr lang="en-US" dirty="0" err="1" smtClean="0"/>
              <a:t>Sten</a:t>
            </a:r>
            <a:r>
              <a:rPr lang="en-US" dirty="0" smtClean="0"/>
              <a:t> SMG was Britain’s most commonly used SMG during WWII. It fired the common 9mm bullet and could use captured German MP-40 magazines. Made of only sheet metal like other cost cut designs.</a:t>
            </a:r>
            <a:endParaRPr lang="en-US" dirty="0"/>
          </a:p>
        </p:txBody>
      </p:sp>
      <p:sp>
        <p:nvSpPr>
          <p:cNvPr id="13" name="TextBox 12"/>
          <p:cNvSpPr txBox="1"/>
          <p:nvPr/>
        </p:nvSpPr>
        <p:spPr>
          <a:xfrm>
            <a:off x="5105400" y="3581400"/>
            <a:ext cx="4191000" cy="1200329"/>
          </a:xfrm>
          <a:prstGeom prst="rect">
            <a:avLst/>
          </a:prstGeom>
          <a:noFill/>
        </p:spPr>
        <p:txBody>
          <a:bodyPr wrap="square" rtlCol="0">
            <a:spAutoFit/>
          </a:bodyPr>
          <a:lstStyle/>
          <a:p>
            <a:r>
              <a:rPr lang="en-US" dirty="0" smtClean="0"/>
              <a:t>An American M3 Grease Gun, this was designed to be a radically cheap alternative of the M1 Thompson. Where a Thompson cost $100 a Greaser cost $20.</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7772400" cy="914400"/>
          </a:xfrm>
        </p:spPr>
        <p:txBody>
          <a:bodyPr/>
          <a:lstStyle/>
          <a:p>
            <a:r>
              <a:rPr lang="en-US" sz="3200" dirty="0" smtClean="0"/>
              <a:t>Oddities, Experiments, and Crazy Stuff</a:t>
            </a:r>
            <a:endParaRPr lang="en-US" sz="3200" dirty="0"/>
          </a:p>
        </p:txBody>
      </p:sp>
      <p:pic>
        <p:nvPicPr>
          <p:cNvPr id="4" name="Picture 3" descr="Crazy Finns.jpg"/>
          <p:cNvPicPr>
            <a:picLocks noChangeAspect="1"/>
          </p:cNvPicPr>
          <p:nvPr/>
        </p:nvPicPr>
        <p:blipFill>
          <a:blip r:embed="rId3"/>
          <a:stretch>
            <a:fillRect/>
          </a:stretch>
        </p:blipFill>
        <p:spPr>
          <a:xfrm>
            <a:off x="533400" y="1066800"/>
            <a:ext cx="2962846" cy="3835399"/>
          </a:xfrm>
          <a:prstGeom prst="rect">
            <a:avLst/>
          </a:prstGeom>
        </p:spPr>
      </p:pic>
      <p:sp>
        <p:nvSpPr>
          <p:cNvPr id="6" name="TextBox 5"/>
          <p:cNvSpPr txBox="1"/>
          <p:nvPr/>
        </p:nvSpPr>
        <p:spPr>
          <a:xfrm>
            <a:off x="609600" y="4826675"/>
            <a:ext cx="2895600" cy="2031325"/>
          </a:xfrm>
          <a:prstGeom prst="rect">
            <a:avLst/>
          </a:prstGeom>
          <a:noFill/>
        </p:spPr>
        <p:txBody>
          <a:bodyPr wrap="square" rtlCol="0">
            <a:spAutoFit/>
          </a:bodyPr>
          <a:lstStyle/>
          <a:p>
            <a:r>
              <a:rPr lang="en-US" dirty="0" smtClean="0"/>
              <a:t>This manikin is holding a Finnish </a:t>
            </a:r>
            <a:r>
              <a:rPr lang="en-US" dirty="0" err="1" smtClean="0"/>
              <a:t>Suomi</a:t>
            </a:r>
            <a:r>
              <a:rPr lang="en-US" dirty="0" smtClean="0"/>
              <a:t> K/P 31, a relatively standard SMG modified with an under-barrel flamethrower. It was used operationally against the Soviets in Leningrad.</a:t>
            </a:r>
            <a:endParaRPr lang="en-US" dirty="0"/>
          </a:p>
        </p:txBody>
      </p:sp>
      <p:sp>
        <p:nvSpPr>
          <p:cNvPr id="7" name="TextBox 6"/>
          <p:cNvSpPr txBox="1"/>
          <p:nvPr/>
        </p:nvSpPr>
        <p:spPr>
          <a:xfrm>
            <a:off x="4648200" y="5380672"/>
            <a:ext cx="4191000" cy="1477328"/>
          </a:xfrm>
          <a:prstGeom prst="rect">
            <a:avLst/>
          </a:prstGeom>
          <a:noFill/>
        </p:spPr>
        <p:txBody>
          <a:bodyPr wrap="square" rtlCol="0">
            <a:spAutoFit/>
          </a:bodyPr>
          <a:lstStyle/>
          <a:p>
            <a:r>
              <a:rPr lang="en-US" dirty="0" smtClean="0"/>
              <a:t>This is an M3 carbine, an M2 Carbine modified with the addition of a Infrared Night Scope. First use during the battle of Okinawa where 30% of all rifle casualties occurred at night due to this weapon.</a:t>
            </a:r>
            <a:endParaRPr lang="en-US" dirty="0"/>
          </a:p>
        </p:txBody>
      </p:sp>
      <p:pic>
        <p:nvPicPr>
          <p:cNvPr id="8" name="Picture 7" descr="Carbine_m3_korea_.jpg"/>
          <p:cNvPicPr>
            <a:picLocks noChangeAspect="1"/>
          </p:cNvPicPr>
          <p:nvPr/>
        </p:nvPicPr>
        <p:blipFill>
          <a:blip r:embed="rId4"/>
          <a:stretch>
            <a:fillRect/>
          </a:stretch>
        </p:blipFill>
        <p:spPr>
          <a:xfrm>
            <a:off x="4572000" y="1109662"/>
            <a:ext cx="4343400" cy="407193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psh-ir.jpg"/>
          <p:cNvPicPr>
            <a:picLocks noGrp="1" noChangeAspect="1"/>
          </p:cNvPicPr>
          <p:nvPr>
            <p:ph idx="1"/>
          </p:nvPr>
        </p:nvPicPr>
        <p:blipFill>
          <a:blip r:embed="rId3"/>
          <a:stretch>
            <a:fillRect/>
          </a:stretch>
        </p:blipFill>
        <p:spPr>
          <a:xfrm>
            <a:off x="1676400" y="0"/>
            <a:ext cx="5275634" cy="3396641"/>
          </a:xfrm>
        </p:spPr>
      </p:pic>
      <p:pic>
        <p:nvPicPr>
          <p:cNvPr id="5" name="Picture 4" descr="ppsh-45.JPG"/>
          <p:cNvPicPr>
            <a:picLocks noChangeAspect="1"/>
          </p:cNvPicPr>
          <p:nvPr/>
        </p:nvPicPr>
        <p:blipFill>
          <a:blip r:embed="rId4"/>
          <a:stretch>
            <a:fillRect/>
          </a:stretch>
        </p:blipFill>
        <p:spPr>
          <a:xfrm>
            <a:off x="1066800" y="4124325"/>
            <a:ext cx="6838950" cy="2733675"/>
          </a:xfrm>
          <a:prstGeom prst="rect">
            <a:avLst/>
          </a:prstGeom>
        </p:spPr>
      </p:pic>
      <p:sp>
        <p:nvSpPr>
          <p:cNvPr id="6" name="TextBox 5"/>
          <p:cNvSpPr txBox="1"/>
          <p:nvPr/>
        </p:nvSpPr>
        <p:spPr>
          <a:xfrm>
            <a:off x="457200" y="3352800"/>
            <a:ext cx="8686800" cy="646331"/>
          </a:xfrm>
          <a:prstGeom prst="rect">
            <a:avLst/>
          </a:prstGeom>
          <a:noFill/>
        </p:spPr>
        <p:txBody>
          <a:bodyPr wrap="square" rtlCol="0">
            <a:spAutoFit/>
          </a:bodyPr>
          <a:lstStyle/>
          <a:p>
            <a:r>
              <a:rPr lang="en-US" dirty="0" smtClean="0"/>
              <a:t>The PPSh-41 on top has a night vision scope, while the one on the bottom has a 45 degrees bent barrel, designed to shoot around corners.</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lliope.jpg"/>
          <p:cNvPicPr>
            <a:picLocks noChangeAspect="1"/>
          </p:cNvPicPr>
          <p:nvPr/>
        </p:nvPicPr>
        <p:blipFill>
          <a:blip r:embed="rId3"/>
          <a:stretch>
            <a:fillRect/>
          </a:stretch>
        </p:blipFill>
        <p:spPr>
          <a:xfrm>
            <a:off x="609600" y="152400"/>
            <a:ext cx="3634644" cy="2895600"/>
          </a:xfrm>
          <a:prstGeom prst="rect">
            <a:avLst/>
          </a:prstGeom>
        </p:spPr>
      </p:pic>
      <p:sp>
        <p:nvSpPr>
          <p:cNvPr id="5" name="TextBox 4"/>
          <p:cNvSpPr txBox="1"/>
          <p:nvPr/>
        </p:nvSpPr>
        <p:spPr>
          <a:xfrm>
            <a:off x="4419600" y="228600"/>
            <a:ext cx="4724400" cy="1200329"/>
          </a:xfrm>
          <a:prstGeom prst="rect">
            <a:avLst/>
          </a:prstGeom>
          <a:noFill/>
        </p:spPr>
        <p:txBody>
          <a:bodyPr wrap="square" rtlCol="0">
            <a:spAutoFit/>
          </a:bodyPr>
          <a:lstStyle/>
          <a:p>
            <a:r>
              <a:rPr lang="en-US" dirty="0" smtClean="0"/>
              <a:t>This Sherman M4A3 is equipped with the T34 Calliope Launcher, a rocket launcher system with 60, 4.5 inch rockets. The stands were often ejected upon use for silhouette reasons.</a:t>
            </a:r>
            <a:endParaRPr lang="en-US" dirty="0"/>
          </a:p>
        </p:txBody>
      </p:sp>
      <p:pic>
        <p:nvPicPr>
          <p:cNvPr id="6" name="Picture 5" descr="Jagdtiger.jpg"/>
          <p:cNvPicPr>
            <a:picLocks noChangeAspect="1"/>
          </p:cNvPicPr>
          <p:nvPr/>
        </p:nvPicPr>
        <p:blipFill>
          <a:blip r:embed="rId4"/>
          <a:stretch>
            <a:fillRect/>
          </a:stretch>
        </p:blipFill>
        <p:spPr>
          <a:xfrm>
            <a:off x="533400" y="3200400"/>
            <a:ext cx="5562600" cy="3504124"/>
          </a:xfrm>
          <a:prstGeom prst="rect">
            <a:avLst/>
          </a:prstGeom>
        </p:spPr>
      </p:pic>
      <p:sp>
        <p:nvSpPr>
          <p:cNvPr id="7" name="TextBox 6"/>
          <p:cNvSpPr txBox="1"/>
          <p:nvPr/>
        </p:nvSpPr>
        <p:spPr>
          <a:xfrm>
            <a:off x="6096000" y="3200400"/>
            <a:ext cx="2895600" cy="2862322"/>
          </a:xfrm>
          <a:prstGeom prst="rect">
            <a:avLst/>
          </a:prstGeom>
          <a:noFill/>
        </p:spPr>
        <p:txBody>
          <a:bodyPr wrap="square" rtlCol="0">
            <a:spAutoFit/>
          </a:bodyPr>
          <a:lstStyle/>
          <a:p>
            <a:r>
              <a:rPr lang="en-US" dirty="0" smtClean="0"/>
              <a:t>This monstrosity is a </a:t>
            </a:r>
            <a:r>
              <a:rPr lang="en-US" dirty="0" err="1" smtClean="0"/>
              <a:t>Jagdtiger</a:t>
            </a:r>
            <a:r>
              <a:rPr lang="en-US" dirty="0" smtClean="0"/>
              <a:t>, a Tank Hunter designed from the chassis of the Tiger II tank. This crazed combination weighed over 70 tons and suffered frequent mechanical breakdowns. It is easily the heaviest vehicle used in WWII.</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taghound with Rockets.jpg"/>
          <p:cNvPicPr>
            <a:picLocks noGrp="1" noChangeAspect="1"/>
          </p:cNvPicPr>
          <p:nvPr>
            <p:ph idx="1"/>
          </p:nvPr>
        </p:nvPicPr>
        <p:blipFill>
          <a:blip r:embed="rId2"/>
          <a:stretch>
            <a:fillRect/>
          </a:stretch>
        </p:blipFill>
        <p:spPr>
          <a:xfrm>
            <a:off x="381000" y="0"/>
            <a:ext cx="5017419" cy="3489036"/>
          </a:xfrm>
        </p:spPr>
      </p:pic>
      <p:sp>
        <p:nvSpPr>
          <p:cNvPr id="6" name="TextBox 5"/>
          <p:cNvSpPr txBox="1"/>
          <p:nvPr/>
        </p:nvSpPr>
        <p:spPr>
          <a:xfrm>
            <a:off x="5486400" y="0"/>
            <a:ext cx="3810000" cy="2862322"/>
          </a:xfrm>
          <a:prstGeom prst="rect">
            <a:avLst/>
          </a:prstGeom>
          <a:noFill/>
        </p:spPr>
        <p:txBody>
          <a:bodyPr wrap="square" rtlCol="0">
            <a:spAutoFit/>
          </a:bodyPr>
          <a:lstStyle/>
          <a:p>
            <a:r>
              <a:rPr lang="en-US" dirty="0" smtClean="0"/>
              <a:t>This interesting modification to a standard Staghound armored car really turned a few heads. I’m not too sure why anyone would mount rockets to a small , lightly armed car, but they must have had a bloody damn good reason. By the way, its a British-used armored car, developed in America called the T-17E1 Staghound.</a:t>
            </a:r>
            <a:endParaRPr lang="en-US" dirty="0"/>
          </a:p>
        </p:txBody>
      </p:sp>
      <p:pic>
        <p:nvPicPr>
          <p:cNvPr id="1026" name="Picture 2" descr="C:\Users\Owner\Pictures\Guns and Weapon Designs\Jeep_N_Rockets.jpg"/>
          <p:cNvPicPr>
            <a:picLocks noChangeAspect="1" noChangeArrowheads="1"/>
          </p:cNvPicPr>
          <p:nvPr/>
        </p:nvPicPr>
        <p:blipFill>
          <a:blip r:embed="rId3"/>
          <a:srcRect/>
          <a:stretch>
            <a:fillRect/>
          </a:stretch>
        </p:blipFill>
        <p:spPr bwMode="auto">
          <a:xfrm>
            <a:off x="457200" y="3575466"/>
            <a:ext cx="4800600" cy="3028950"/>
          </a:xfrm>
          <a:prstGeom prst="rect">
            <a:avLst/>
          </a:prstGeom>
          <a:noFill/>
        </p:spPr>
      </p:pic>
      <p:sp>
        <p:nvSpPr>
          <p:cNvPr id="8" name="TextBox 7"/>
          <p:cNvSpPr txBox="1"/>
          <p:nvPr/>
        </p:nvSpPr>
        <p:spPr>
          <a:xfrm>
            <a:off x="5334000" y="3657600"/>
            <a:ext cx="3810000" cy="2031325"/>
          </a:xfrm>
          <a:prstGeom prst="rect">
            <a:avLst/>
          </a:prstGeom>
          <a:noFill/>
        </p:spPr>
        <p:txBody>
          <a:bodyPr wrap="square" rtlCol="0">
            <a:spAutoFit/>
          </a:bodyPr>
          <a:lstStyle/>
          <a:p>
            <a:r>
              <a:rPr lang="en-US" dirty="0" smtClean="0"/>
              <a:t>On the topic of crazy people and rockets, America pulled one of as well. These Calliope Rockets are mounted to a modified Willy’s Jeep (modified with armor plating) and used during the Siege of Bastogne. Again, not sure why, but it is a bit funny.</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arl Gerat.jpg"/>
          <p:cNvPicPr>
            <a:picLocks noChangeAspect="1"/>
          </p:cNvPicPr>
          <p:nvPr/>
        </p:nvPicPr>
        <p:blipFill>
          <a:blip r:embed="rId2"/>
          <a:stretch>
            <a:fillRect/>
          </a:stretch>
        </p:blipFill>
        <p:spPr>
          <a:xfrm>
            <a:off x="457200" y="304800"/>
            <a:ext cx="5183181" cy="2810256"/>
          </a:xfrm>
          <a:prstGeom prst="rect">
            <a:avLst/>
          </a:prstGeom>
        </p:spPr>
      </p:pic>
      <p:sp>
        <p:nvSpPr>
          <p:cNvPr id="5" name="TextBox 4"/>
          <p:cNvSpPr txBox="1"/>
          <p:nvPr/>
        </p:nvSpPr>
        <p:spPr>
          <a:xfrm>
            <a:off x="5638800" y="381000"/>
            <a:ext cx="3505200" cy="1754326"/>
          </a:xfrm>
          <a:prstGeom prst="rect">
            <a:avLst/>
          </a:prstGeom>
          <a:noFill/>
        </p:spPr>
        <p:txBody>
          <a:bodyPr wrap="square" rtlCol="0">
            <a:spAutoFit/>
          </a:bodyPr>
          <a:lstStyle/>
          <a:p>
            <a:r>
              <a:rPr lang="en-US" dirty="0" smtClean="0"/>
              <a:t>This enormous mortar was called the Karl-</a:t>
            </a:r>
            <a:r>
              <a:rPr lang="en-US" dirty="0" err="1" smtClean="0"/>
              <a:t>Gerät</a:t>
            </a:r>
            <a:r>
              <a:rPr lang="en-US" dirty="0" smtClean="0"/>
              <a:t> and it fired a 600mm projectile. Only 7 were built . The photo also shows the crane used to load the monstrosity with its shells.</a:t>
            </a:r>
            <a:endParaRPr lang="en-US" dirty="0"/>
          </a:p>
        </p:txBody>
      </p:sp>
      <p:pic>
        <p:nvPicPr>
          <p:cNvPr id="6" name="Picture 5" descr="StG45.jpg"/>
          <p:cNvPicPr>
            <a:picLocks noChangeAspect="1"/>
          </p:cNvPicPr>
          <p:nvPr/>
        </p:nvPicPr>
        <p:blipFill>
          <a:blip r:embed="rId3"/>
          <a:stretch>
            <a:fillRect/>
          </a:stretch>
        </p:blipFill>
        <p:spPr>
          <a:xfrm>
            <a:off x="457200" y="3429000"/>
            <a:ext cx="7315200" cy="2194560"/>
          </a:xfrm>
          <a:prstGeom prst="rect">
            <a:avLst/>
          </a:prstGeom>
        </p:spPr>
      </p:pic>
      <p:sp>
        <p:nvSpPr>
          <p:cNvPr id="7" name="TextBox 6"/>
          <p:cNvSpPr txBox="1"/>
          <p:nvPr/>
        </p:nvSpPr>
        <p:spPr>
          <a:xfrm>
            <a:off x="381000" y="5657671"/>
            <a:ext cx="8610600" cy="1200329"/>
          </a:xfrm>
          <a:prstGeom prst="rect">
            <a:avLst/>
          </a:prstGeom>
          <a:noFill/>
        </p:spPr>
        <p:txBody>
          <a:bodyPr wrap="square" rtlCol="0">
            <a:spAutoFit/>
          </a:bodyPr>
          <a:lstStyle/>
          <a:p>
            <a:r>
              <a:rPr lang="en-US" dirty="0" smtClean="0"/>
              <a:t>The StG45 was field tested, but never did quite make it to full scale production. It was cheaper than the StG44 and used the same bullet. This weapon inspired most of NATO’s post WW2 weapon designs, from the later German G3 and MP5 (the same firing system) to the American M16 (bullet design).</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KS.jpg"/>
          <p:cNvPicPr>
            <a:picLocks noChangeAspect="1"/>
          </p:cNvPicPr>
          <p:nvPr/>
        </p:nvPicPr>
        <p:blipFill>
          <a:blip r:embed="rId2"/>
          <a:stretch>
            <a:fillRect/>
          </a:stretch>
        </p:blipFill>
        <p:spPr>
          <a:xfrm>
            <a:off x="533400" y="152400"/>
            <a:ext cx="4510087" cy="3378212"/>
          </a:xfrm>
          <a:prstGeom prst="rect">
            <a:avLst/>
          </a:prstGeom>
        </p:spPr>
      </p:pic>
      <p:sp>
        <p:nvSpPr>
          <p:cNvPr id="5" name="TextBox 4"/>
          <p:cNvSpPr txBox="1"/>
          <p:nvPr/>
        </p:nvSpPr>
        <p:spPr>
          <a:xfrm>
            <a:off x="5181600" y="228600"/>
            <a:ext cx="3810000" cy="2585323"/>
          </a:xfrm>
          <a:prstGeom prst="rect">
            <a:avLst/>
          </a:prstGeom>
          <a:noFill/>
        </p:spPr>
        <p:txBody>
          <a:bodyPr wrap="square" rtlCol="0">
            <a:spAutoFit/>
          </a:bodyPr>
          <a:lstStyle/>
          <a:p>
            <a:r>
              <a:rPr lang="en-US" dirty="0" smtClean="0"/>
              <a:t>The SKS was a semi-automatic carbine tested by the Soviets in the closing days of WWII. This rifle began to equip most of the Communist Bloc post-WWII until it was replaced by the AK-47. Found in large numbers in the U.S. due to cheap ammunition, simple operation system, and ease of customization. </a:t>
            </a:r>
            <a:endParaRPr lang="en-US" dirty="0"/>
          </a:p>
        </p:txBody>
      </p:sp>
      <p:pic>
        <p:nvPicPr>
          <p:cNvPr id="6" name="Picture 5" descr="Sieg.jpg"/>
          <p:cNvPicPr>
            <a:picLocks noChangeAspect="1"/>
          </p:cNvPicPr>
          <p:nvPr/>
        </p:nvPicPr>
        <p:blipFill>
          <a:blip r:embed="rId3"/>
          <a:stretch>
            <a:fillRect/>
          </a:stretch>
        </p:blipFill>
        <p:spPr>
          <a:xfrm>
            <a:off x="533400" y="3886200"/>
            <a:ext cx="5181600" cy="2679627"/>
          </a:xfrm>
          <a:prstGeom prst="rect">
            <a:avLst/>
          </a:prstGeom>
        </p:spPr>
      </p:pic>
      <p:sp>
        <p:nvSpPr>
          <p:cNvPr id="7" name="TextBox 6"/>
          <p:cNvSpPr txBox="1"/>
          <p:nvPr/>
        </p:nvSpPr>
        <p:spPr>
          <a:xfrm>
            <a:off x="5867400" y="3886200"/>
            <a:ext cx="3276600" cy="2862322"/>
          </a:xfrm>
          <a:prstGeom prst="rect">
            <a:avLst/>
          </a:prstGeom>
          <a:noFill/>
        </p:spPr>
        <p:txBody>
          <a:bodyPr wrap="square" rtlCol="0">
            <a:spAutoFit/>
          </a:bodyPr>
          <a:lstStyle/>
          <a:p>
            <a:r>
              <a:rPr lang="en-US" dirty="0" smtClean="0"/>
              <a:t>This interesting weapon was designed in 1946, right after WWII by Coast Guard Gunner’s Mate James </a:t>
            </a:r>
            <a:r>
              <a:rPr lang="en-US" dirty="0" err="1" smtClean="0"/>
              <a:t>Sieg</a:t>
            </a:r>
            <a:r>
              <a:rPr lang="en-US" dirty="0" smtClean="0"/>
              <a:t>. It was light, fired the standard American bullet of the time (30-.06) and incredibly had no recoil, even when fired with one hand! This picture shows </a:t>
            </a:r>
            <a:r>
              <a:rPr lang="en-US" dirty="0" err="1" smtClean="0"/>
              <a:t>Mr.Sieg</a:t>
            </a:r>
            <a:r>
              <a:rPr lang="en-US" dirty="0" smtClean="0"/>
              <a:t> shooting his creation.</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914400"/>
          </a:xfrm>
        </p:spPr>
        <p:txBody>
          <a:bodyPr/>
          <a:lstStyle/>
          <a:p>
            <a:r>
              <a:rPr lang="en-US" dirty="0" smtClean="0"/>
              <a:t>Eternal Britannia</a:t>
            </a:r>
            <a:endParaRPr lang="en-US" dirty="0"/>
          </a:p>
        </p:txBody>
      </p:sp>
      <p:pic>
        <p:nvPicPr>
          <p:cNvPr id="4" name="Picture 3" descr="em1pic2.jpg"/>
          <p:cNvPicPr>
            <a:picLocks noChangeAspect="1"/>
          </p:cNvPicPr>
          <p:nvPr/>
        </p:nvPicPr>
        <p:blipFill>
          <a:blip r:embed="rId3"/>
          <a:stretch>
            <a:fillRect/>
          </a:stretch>
        </p:blipFill>
        <p:spPr>
          <a:xfrm>
            <a:off x="381000" y="838200"/>
            <a:ext cx="5797216" cy="1958171"/>
          </a:xfrm>
          <a:prstGeom prst="rect">
            <a:avLst/>
          </a:prstGeom>
        </p:spPr>
      </p:pic>
      <p:pic>
        <p:nvPicPr>
          <p:cNvPr id="5" name="Picture 4" descr="em2-7.jpg"/>
          <p:cNvPicPr>
            <a:picLocks noChangeAspect="1"/>
          </p:cNvPicPr>
          <p:nvPr/>
        </p:nvPicPr>
        <p:blipFill>
          <a:blip r:embed="rId4"/>
          <a:stretch>
            <a:fillRect/>
          </a:stretch>
        </p:blipFill>
        <p:spPr>
          <a:xfrm>
            <a:off x="1295400" y="4775251"/>
            <a:ext cx="5465838" cy="2082749"/>
          </a:xfrm>
          <a:prstGeom prst="rect">
            <a:avLst/>
          </a:prstGeom>
        </p:spPr>
      </p:pic>
      <p:sp>
        <p:nvSpPr>
          <p:cNvPr id="6" name="TextBox 5"/>
          <p:cNvSpPr txBox="1"/>
          <p:nvPr/>
        </p:nvSpPr>
        <p:spPr>
          <a:xfrm>
            <a:off x="6172200" y="381001"/>
            <a:ext cx="2971800" cy="2585323"/>
          </a:xfrm>
          <a:prstGeom prst="rect">
            <a:avLst/>
          </a:prstGeom>
          <a:noFill/>
        </p:spPr>
        <p:txBody>
          <a:bodyPr wrap="square" rtlCol="0">
            <a:spAutoFit/>
          </a:bodyPr>
          <a:lstStyle/>
          <a:p>
            <a:r>
              <a:rPr lang="en-US" dirty="0" smtClean="0"/>
              <a:t>The EM-1 was a really special rifle, designed after WWII in 1949. While both it and the gun below look quite similar, their mechanics are quite different, this EM-1 being based more on the StG45 (M) and other late war German prototypes.</a:t>
            </a:r>
            <a:endParaRPr lang="en-US" dirty="0"/>
          </a:p>
        </p:txBody>
      </p:sp>
      <p:pic>
        <p:nvPicPr>
          <p:cNvPr id="7" name="Picture 6" descr="240px-280british.jpg"/>
          <p:cNvPicPr>
            <a:picLocks noChangeAspect="1"/>
          </p:cNvPicPr>
          <p:nvPr/>
        </p:nvPicPr>
        <p:blipFill>
          <a:blip r:embed="rId5"/>
          <a:stretch>
            <a:fillRect/>
          </a:stretch>
        </p:blipFill>
        <p:spPr>
          <a:xfrm>
            <a:off x="6916615" y="4686300"/>
            <a:ext cx="2227385" cy="2171700"/>
          </a:xfrm>
          <a:prstGeom prst="rect">
            <a:avLst/>
          </a:prstGeom>
        </p:spPr>
      </p:pic>
      <p:sp>
        <p:nvSpPr>
          <p:cNvPr id="8" name="TextBox 7"/>
          <p:cNvSpPr txBox="1"/>
          <p:nvPr/>
        </p:nvSpPr>
        <p:spPr>
          <a:xfrm>
            <a:off x="304800" y="2819400"/>
            <a:ext cx="8839200" cy="2031325"/>
          </a:xfrm>
          <a:prstGeom prst="rect">
            <a:avLst/>
          </a:prstGeom>
          <a:noFill/>
        </p:spPr>
        <p:txBody>
          <a:bodyPr wrap="square" rtlCol="0">
            <a:spAutoFit/>
          </a:bodyPr>
          <a:lstStyle/>
          <a:p>
            <a:r>
              <a:rPr lang="en-US" dirty="0" smtClean="0"/>
              <a:t>The EM-2 was similar to its above cousin, but its mechanism was based more on the G-43 than any other weapon. It briefly became the standard issue rifle in the British Army (1951) until Churchill returned to being the Prime Minister and, wanting NATO weapon commonality demanded a new rifle using the U.S.- led 7.62x57 cartridge. The cartridge down in the corner is the .280/30 cartridges and variants of it. It was a great cartridge with great ballistics, but it wasn’t accepted because Americans are stubborn mules (and I myself am one).</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914400"/>
          </a:xfrm>
        </p:spPr>
        <p:txBody>
          <a:bodyPr/>
          <a:lstStyle/>
          <a:p>
            <a:r>
              <a:rPr lang="en-US" dirty="0" smtClean="0"/>
              <a:t>And now for something so Weird it gets it’s own page</a:t>
            </a:r>
            <a:endParaRPr lang="en-US" dirty="0"/>
          </a:p>
        </p:txBody>
      </p:sp>
      <p:pic>
        <p:nvPicPr>
          <p:cNvPr id="4" name="Content Placeholder 3" descr="M10 sonic with loudspeaker.jpg"/>
          <p:cNvPicPr>
            <a:picLocks noGrp="1" noChangeAspect="1"/>
          </p:cNvPicPr>
          <p:nvPr>
            <p:ph idx="1"/>
          </p:nvPr>
        </p:nvPicPr>
        <p:blipFill>
          <a:blip r:embed="rId2"/>
          <a:stretch>
            <a:fillRect/>
          </a:stretch>
        </p:blipFill>
        <p:spPr>
          <a:xfrm>
            <a:off x="990600" y="1524000"/>
            <a:ext cx="7191375" cy="4095750"/>
          </a:xfrm>
        </p:spPr>
      </p:pic>
      <p:sp>
        <p:nvSpPr>
          <p:cNvPr id="5" name="TextBox 4"/>
          <p:cNvSpPr txBox="1"/>
          <p:nvPr/>
        </p:nvSpPr>
        <p:spPr>
          <a:xfrm>
            <a:off x="457200" y="5657671"/>
            <a:ext cx="8686800" cy="1200329"/>
          </a:xfrm>
          <a:prstGeom prst="rect">
            <a:avLst/>
          </a:prstGeom>
          <a:noFill/>
        </p:spPr>
        <p:txBody>
          <a:bodyPr wrap="square" rtlCol="0">
            <a:spAutoFit/>
          </a:bodyPr>
          <a:lstStyle/>
          <a:p>
            <a:r>
              <a:rPr lang="en-US" dirty="0" smtClean="0"/>
              <a:t>Right, this thing is so damn weird that we don’t even have any real photos of it. It was used by American troops to create the sound of artillery being fired from a certain direction and other misdirection purposes. By the by, please do ignore that photo of the lady on the scooter, nothing to see there.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wner\Downloads\Lee-Enfield_No_4_Mk_I_(1943).jpg"/>
          <p:cNvPicPr>
            <a:picLocks noChangeAspect="1" noChangeArrowheads="1"/>
          </p:cNvPicPr>
          <p:nvPr/>
        </p:nvPicPr>
        <p:blipFill>
          <a:blip r:embed="rId2"/>
          <a:srcRect/>
          <a:stretch>
            <a:fillRect/>
          </a:stretch>
        </p:blipFill>
        <p:spPr bwMode="auto">
          <a:xfrm>
            <a:off x="457200" y="381000"/>
            <a:ext cx="5334000" cy="2669941"/>
          </a:xfrm>
          <a:prstGeom prst="rect">
            <a:avLst/>
          </a:prstGeom>
          <a:noFill/>
        </p:spPr>
      </p:pic>
      <p:pic>
        <p:nvPicPr>
          <p:cNvPr id="1027" name="Picture 3" descr="C:\Users\Owner\Pictures\Guns and Weapon Designs\Kar98k.jpg"/>
          <p:cNvPicPr>
            <a:picLocks noChangeAspect="1" noChangeArrowheads="1"/>
          </p:cNvPicPr>
          <p:nvPr/>
        </p:nvPicPr>
        <p:blipFill>
          <a:blip r:embed="rId3"/>
          <a:srcRect/>
          <a:stretch>
            <a:fillRect/>
          </a:stretch>
        </p:blipFill>
        <p:spPr bwMode="auto">
          <a:xfrm>
            <a:off x="457200" y="3352800"/>
            <a:ext cx="4876800" cy="1752600"/>
          </a:xfrm>
          <a:prstGeom prst="rect">
            <a:avLst/>
          </a:prstGeom>
          <a:noFill/>
        </p:spPr>
      </p:pic>
      <p:pic>
        <p:nvPicPr>
          <p:cNvPr id="1028" name="Picture 4" descr="C:\Users\Owner\Pictures\Guns and Weapon Designs\Mosin-Nagant-M91-30-Rifle.jpg"/>
          <p:cNvPicPr>
            <a:picLocks noChangeAspect="1" noChangeArrowheads="1"/>
          </p:cNvPicPr>
          <p:nvPr/>
        </p:nvPicPr>
        <p:blipFill>
          <a:blip r:embed="rId4" cstate="print"/>
          <a:srcRect/>
          <a:stretch>
            <a:fillRect/>
          </a:stretch>
        </p:blipFill>
        <p:spPr bwMode="auto">
          <a:xfrm>
            <a:off x="457200" y="5486400"/>
            <a:ext cx="6781800" cy="1219200"/>
          </a:xfrm>
          <a:prstGeom prst="rect">
            <a:avLst/>
          </a:prstGeom>
          <a:noFill/>
        </p:spPr>
      </p:pic>
      <p:sp>
        <p:nvSpPr>
          <p:cNvPr id="9" name="TextBox 8"/>
          <p:cNvSpPr txBox="1"/>
          <p:nvPr/>
        </p:nvSpPr>
        <p:spPr>
          <a:xfrm>
            <a:off x="5943600" y="990600"/>
            <a:ext cx="2971800" cy="1200329"/>
          </a:xfrm>
          <a:prstGeom prst="rect">
            <a:avLst/>
          </a:prstGeom>
          <a:noFill/>
        </p:spPr>
        <p:txBody>
          <a:bodyPr wrap="square" rtlCol="0">
            <a:spAutoFit/>
          </a:bodyPr>
          <a:lstStyle/>
          <a:p>
            <a:r>
              <a:rPr lang="en-US" dirty="0" smtClean="0"/>
              <a:t>1) Lee-Enfield No.4-Still called the SMLE or Smelly, this rifle is </a:t>
            </a:r>
            <a:r>
              <a:rPr lang="en-US" dirty="0" smtClean="0"/>
              <a:t>barely </a:t>
            </a:r>
            <a:r>
              <a:rPr lang="en-US" dirty="0" smtClean="0"/>
              <a:t>changed from its WWI ancestor.</a:t>
            </a:r>
            <a:endParaRPr lang="en-US" dirty="0"/>
          </a:p>
        </p:txBody>
      </p:sp>
      <p:sp>
        <p:nvSpPr>
          <p:cNvPr id="10" name="TextBox 9"/>
          <p:cNvSpPr txBox="1"/>
          <p:nvPr/>
        </p:nvSpPr>
        <p:spPr>
          <a:xfrm>
            <a:off x="5334000" y="3429000"/>
            <a:ext cx="3657600" cy="1200329"/>
          </a:xfrm>
          <a:prstGeom prst="rect">
            <a:avLst/>
          </a:prstGeom>
          <a:noFill/>
        </p:spPr>
        <p:txBody>
          <a:bodyPr wrap="square" rtlCol="0">
            <a:spAutoFit/>
          </a:bodyPr>
          <a:lstStyle/>
          <a:p>
            <a:r>
              <a:rPr lang="en-US" dirty="0" smtClean="0"/>
              <a:t>Kar98k- Evolution of the </a:t>
            </a:r>
            <a:r>
              <a:rPr lang="en-US" dirty="0" err="1" smtClean="0"/>
              <a:t>Mauser</a:t>
            </a:r>
            <a:r>
              <a:rPr lang="en-US" dirty="0" smtClean="0"/>
              <a:t> 98 system from WWI. Although officially called a carbine it was little shorter than previous models.</a:t>
            </a:r>
            <a:endParaRPr lang="en-US" dirty="0"/>
          </a:p>
        </p:txBody>
      </p:sp>
      <p:sp>
        <p:nvSpPr>
          <p:cNvPr id="11" name="TextBox 10"/>
          <p:cNvSpPr txBox="1"/>
          <p:nvPr/>
        </p:nvSpPr>
        <p:spPr>
          <a:xfrm>
            <a:off x="7391400" y="5380672"/>
            <a:ext cx="1752600" cy="1477328"/>
          </a:xfrm>
          <a:prstGeom prst="rect">
            <a:avLst/>
          </a:prstGeom>
          <a:noFill/>
        </p:spPr>
        <p:txBody>
          <a:bodyPr wrap="square" rtlCol="0">
            <a:spAutoFit/>
          </a:bodyPr>
          <a:lstStyle/>
          <a:p>
            <a:r>
              <a:rPr lang="en-US" dirty="0" err="1" smtClean="0"/>
              <a:t>Mosin-Nagant</a:t>
            </a:r>
            <a:r>
              <a:rPr lang="en-US" dirty="0" smtClean="0"/>
              <a:t> 1891/30- Refined version of the classic Russian rifle.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S36.jpg"/>
          <p:cNvPicPr>
            <a:picLocks noChangeAspect="1"/>
          </p:cNvPicPr>
          <p:nvPr/>
        </p:nvPicPr>
        <p:blipFill>
          <a:blip r:embed="rId3"/>
          <a:stretch>
            <a:fillRect/>
          </a:stretch>
        </p:blipFill>
        <p:spPr>
          <a:xfrm>
            <a:off x="457200" y="609600"/>
            <a:ext cx="6044257" cy="1219200"/>
          </a:xfrm>
          <a:prstGeom prst="rect">
            <a:avLst/>
          </a:prstGeom>
        </p:spPr>
      </p:pic>
      <p:sp>
        <p:nvSpPr>
          <p:cNvPr id="6" name="TextBox 5"/>
          <p:cNvSpPr txBox="1"/>
          <p:nvPr/>
        </p:nvSpPr>
        <p:spPr>
          <a:xfrm>
            <a:off x="457200" y="1905000"/>
            <a:ext cx="6096000" cy="1754326"/>
          </a:xfrm>
          <a:prstGeom prst="rect">
            <a:avLst/>
          </a:prstGeom>
          <a:noFill/>
        </p:spPr>
        <p:txBody>
          <a:bodyPr wrap="square" rtlCol="0">
            <a:spAutoFit/>
          </a:bodyPr>
          <a:lstStyle/>
          <a:p>
            <a:r>
              <a:rPr lang="en-US" dirty="0" smtClean="0"/>
              <a:t>The MAS-36 holds the dubious distinction of being the last bolt-action rifle officially adopted by any army, in this case the French Army in 1936. While fairly advanced for bolt-action standards, most armies of the day were trying to switch to semi-auto rifles, and this rifle at best can be called anachronistic. </a:t>
            </a:r>
            <a:endParaRPr lang="en-US" dirty="0"/>
          </a:p>
        </p:txBody>
      </p:sp>
      <p:pic>
        <p:nvPicPr>
          <p:cNvPr id="8" name="Picture 7" descr="Arisaka-Type-99-Rifle.jpg"/>
          <p:cNvPicPr>
            <a:picLocks noChangeAspect="1"/>
          </p:cNvPicPr>
          <p:nvPr/>
        </p:nvPicPr>
        <p:blipFill>
          <a:blip r:embed="rId4"/>
          <a:stretch>
            <a:fillRect/>
          </a:stretch>
        </p:blipFill>
        <p:spPr>
          <a:xfrm>
            <a:off x="457200" y="4343400"/>
            <a:ext cx="5257800" cy="2257363"/>
          </a:xfrm>
          <a:prstGeom prst="rect">
            <a:avLst/>
          </a:prstGeom>
        </p:spPr>
      </p:pic>
      <p:sp>
        <p:nvSpPr>
          <p:cNvPr id="9" name="TextBox 8"/>
          <p:cNvSpPr txBox="1"/>
          <p:nvPr/>
        </p:nvSpPr>
        <p:spPr>
          <a:xfrm>
            <a:off x="5791200" y="4343400"/>
            <a:ext cx="3352800" cy="2585323"/>
          </a:xfrm>
          <a:prstGeom prst="rect">
            <a:avLst/>
          </a:prstGeom>
          <a:noFill/>
        </p:spPr>
        <p:txBody>
          <a:bodyPr wrap="square" rtlCol="0">
            <a:spAutoFit/>
          </a:bodyPr>
          <a:lstStyle/>
          <a:p>
            <a:r>
              <a:rPr lang="en-US" dirty="0" smtClean="0"/>
              <a:t>A Japanese Type 99 rifle, this particular rifle has its monopod, and aircraft sights. A standard, well made bolt-action rifle, it was the adapted by the Japanese in 1932 as an upgrade to their previous Type 38 rifle. The only difference between the two was caliber and weight.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1A1.gif"/>
          <p:cNvPicPr>
            <a:picLocks noGrp="1" noChangeAspect="1"/>
          </p:cNvPicPr>
          <p:nvPr>
            <p:ph idx="1"/>
          </p:nvPr>
        </p:nvPicPr>
        <p:blipFill>
          <a:blip r:embed="rId2"/>
          <a:stretch>
            <a:fillRect/>
          </a:stretch>
        </p:blipFill>
        <p:spPr>
          <a:xfrm>
            <a:off x="4648200" y="1752600"/>
            <a:ext cx="3971925" cy="2514600"/>
          </a:xfrm>
        </p:spPr>
      </p:pic>
      <p:pic>
        <p:nvPicPr>
          <p:cNvPr id="5" name="Picture 4" descr="mp28-II.jpg"/>
          <p:cNvPicPr>
            <a:picLocks noChangeAspect="1"/>
          </p:cNvPicPr>
          <p:nvPr/>
        </p:nvPicPr>
        <p:blipFill>
          <a:blip r:embed="rId3"/>
          <a:stretch>
            <a:fillRect/>
          </a:stretch>
        </p:blipFill>
        <p:spPr>
          <a:xfrm>
            <a:off x="381000" y="5363718"/>
            <a:ext cx="5194028" cy="1494282"/>
          </a:xfrm>
          <a:prstGeom prst="rect">
            <a:avLst/>
          </a:prstGeom>
        </p:spPr>
      </p:pic>
      <p:sp>
        <p:nvSpPr>
          <p:cNvPr id="7" name="TextBox 6"/>
          <p:cNvSpPr txBox="1"/>
          <p:nvPr/>
        </p:nvSpPr>
        <p:spPr>
          <a:xfrm>
            <a:off x="609600" y="1981200"/>
            <a:ext cx="3886200" cy="2308324"/>
          </a:xfrm>
          <a:prstGeom prst="rect">
            <a:avLst/>
          </a:prstGeom>
          <a:noFill/>
        </p:spPr>
        <p:txBody>
          <a:bodyPr wrap="square" rtlCol="0">
            <a:spAutoFit/>
          </a:bodyPr>
          <a:lstStyle/>
          <a:p>
            <a:r>
              <a:rPr lang="en-US" dirty="0" smtClean="0"/>
              <a:t>Right: A Relic of WWI the Thompson M1A1 SMG was a simplified version of the mobs (and cops) favorite toy, the M1928 Thompson. Easier to mass-produce, having a lower rate of fire and a lot less fancy it was a beloved weapon, used by almost all the Allies and even some Germans.</a:t>
            </a:r>
            <a:endParaRPr lang="en-US" dirty="0"/>
          </a:p>
        </p:txBody>
      </p:sp>
      <p:sp>
        <p:nvSpPr>
          <p:cNvPr id="8" name="TextBox 7"/>
          <p:cNvSpPr txBox="1"/>
          <p:nvPr/>
        </p:nvSpPr>
        <p:spPr>
          <a:xfrm>
            <a:off x="5562600" y="5334000"/>
            <a:ext cx="3810000" cy="1477328"/>
          </a:xfrm>
          <a:prstGeom prst="rect">
            <a:avLst/>
          </a:prstGeom>
          <a:noFill/>
        </p:spPr>
        <p:txBody>
          <a:bodyPr wrap="square" rtlCol="0">
            <a:spAutoFit/>
          </a:bodyPr>
          <a:lstStyle/>
          <a:p>
            <a:r>
              <a:rPr lang="en-US" dirty="0" smtClean="0"/>
              <a:t>Left: The MP28 was a modernized version of the original itself, the MP-18 of WWI. It had a better safety features and could fire both full-auto and semi-auto.</a:t>
            </a:r>
            <a:endParaRPr lang="en-US" dirty="0"/>
          </a:p>
        </p:txBody>
      </p:sp>
      <p:sp>
        <p:nvSpPr>
          <p:cNvPr id="9" name="TextBox 8"/>
          <p:cNvSpPr txBox="1"/>
          <p:nvPr/>
        </p:nvSpPr>
        <p:spPr>
          <a:xfrm>
            <a:off x="381000" y="0"/>
            <a:ext cx="8763000" cy="1323439"/>
          </a:xfrm>
          <a:prstGeom prst="rect">
            <a:avLst/>
          </a:prstGeom>
          <a:noFill/>
        </p:spPr>
        <p:txBody>
          <a:bodyPr wrap="square" rtlCol="0">
            <a:spAutoFit/>
          </a:bodyPr>
          <a:lstStyle/>
          <a:p>
            <a:pPr algn="ctr"/>
            <a:r>
              <a:rPr lang="en-US" sz="4000" dirty="0" smtClean="0">
                <a:solidFill>
                  <a:schemeClr val="tx2">
                    <a:lumMod val="90000"/>
                  </a:schemeClr>
                </a:solidFill>
                <a:latin typeface="+mj-lt"/>
              </a:rPr>
              <a:t>This Should Look a Tad Familiar </a:t>
            </a:r>
            <a:endParaRPr lang="en-US" sz="4000" dirty="0">
              <a:solidFill>
                <a:schemeClr val="tx2">
                  <a:lumMod val="90000"/>
                </a:schemeClr>
              </a:solidFill>
              <a:latin typeface="+mj-lt"/>
            </a:endParaRPr>
          </a:p>
        </p:txBody>
      </p:sp>
      <p:sp>
        <p:nvSpPr>
          <p:cNvPr id="10" name="TextBox 9"/>
          <p:cNvSpPr txBox="1"/>
          <p:nvPr/>
        </p:nvSpPr>
        <p:spPr>
          <a:xfrm>
            <a:off x="762000" y="4343400"/>
            <a:ext cx="8382000" cy="923330"/>
          </a:xfrm>
          <a:prstGeom prst="rect">
            <a:avLst/>
          </a:prstGeom>
          <a:noFill/>
        </p:spPr>
        <p:txBody>
          <a:bodyPr wrap="square" rtlCol="0">
            <a:spAutoFit/>
          </a:bodyPr>
          <a:lstStyle/>
          <a:p>
            <a:r>
              <a:rPr lang="en-US" dirty="0" smtClean="0"/>
              <a:t>As a bit of a funny fact, most soldiers on the battlefield had a strange assumption that the enemies SMGs were better. Thus, many Germans could be found using Soviet and American SMGs, while the versa applied to the Soviets, Americans, </a:t>
            </a:r>
            <a:r>
              <a:rPr lang="en-US" dirty="0" err="1" smtClean="0"/>
              <a:t>Maquis</a:t>
            </a:r>
            <a:r>
              <a:rPr lang="en-US" dirty="0" smtClean="0"/>
              <a:t> and British.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772400" cy="914400"/>
          </a:xfrm>
        </p:spPr>
        <p:txBody>
          <a:bodyPr/>
          <a:lstStyle/>
          <a:p>
            <a:r>
              <a:rPr lang="en-US" dirty="0" smtClean="0"/>
              <a:t>Interwar Developments</a:t>
            </a:r>
            <a:endParaRPr lang="en-US" dirty="0"/>
          </a:p>
        </p:txBody>
      </p:sp>
      <p:sp>
        <p:nvSpPr>
          <p:cNvPr id="3" name="Content Placeholder 2"/>
          <p:cNvSpPr>
            <a:spLocks noGrp="1"/>
          </p:cNvSpPr>
          <p:nvPr>
            <p:ph idx="1"/>
          </p:nvPr>
        </p:nvSpPr>
        <p:spPr>
          <a:xfrm>
            <a:off x="914400" y="1143000"/>
            <a:ext cx="7772400" cy="5212560"/>
          </a:xfrm>
        </p:spPr>
        <p:txBody>
          <a:bodyPr/>
          <a:lstStyle/>
          <a:p>
            <a:r>
              <a:rPr lang="en-US" dirty="0" smtClean="0"/>
              <a:t>Even during the raging Great Depression governments were creating new ways to kill each others men.</a:t>
            </a:r>
          </a:p>
          <a:p>
            <a:r>
              <a:rPr lang="en-US" dirty="0" smtClean="0"/>
              <a:t>Some ideas were based on experiences from the trenches of WWI, some were based on what military experts believed would be the nature of the next war.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7772400" cy="914400"/>
          </a:xfrm>
        </p:spPr>
        <p:txBody>
          <a:bodyPr/>
          <a:lstStyle/>
          <a:p>
            <a:r>
              <a:rPr lang="en-US" sz="3200" dirty="0" smtClean="0"/>
              <a:t>Interwar </a:t>
            </a:r>
            <a:r>
              <a:rPr lang="en-US" sz="3200" dirty="0" err="1" smtClean="0"/>
              <a:t>Developents</a:t>
            </a:r>
            <a:endParaRPr lang="en-US" sz="3200" dirty="0"/>
          </a:p>
        </p:txBody>
      </p:sp>
      <p:pic>
        <p:nvPicPr>
          <p:cNvPr id="2050" name="Picture 2" descr="C:\Users\Owner\Pictures\Guns and Weapon Designs\M1 Garand.jpg"/>
          <p:cNvPicPr>
            <a:picLocks noChangeAspect="1" noChangeArrowheads="1"/>
          </p:cNvPicPr>
          <p:nvPr/>
        </p:nvPicPr>
        <p:blipFill>
          <a:blip r:embed="rId3"/>
          <a:srcRect/>
          <a:stretch>
            <a:fillRect/>
          </a:stretch>
        </p:blipFill>
        <p:spPr bwMode="auto">
          <a:xfrm>
            <a:off x="533401" y="834430"/>
            <a:ext cx="6019800" cy="1956957"/>
          </a:xfrm>
          <a:prstGeom prst="rect">
            <a:avLst/>
          </a:prstGeom>
          <a:noFill/>
        </p:spPr>
      </p:pic>
      <p:pic>
        <p:nvPicPr>
          <p:cNvPr id="5" name="Picture 4" descr="MP-40.JPG"/>
          <p:cNvPicPr>
            <a:picLocks noChangeAspect="1"/>
          </p:cNvPicPr>
          <p:nvPr/>
        </p:nvPicPr>
        <p:blipFill>
          <a:blip r:embed="rId4"/>
          <a:stretch>
            <a:fillRect/>
          </a:stretch>
        </p:blipFill>
        <p:spPr>
          <a:xfrm>
            <a:off x="533400" y="2895600"/>
            <a:ext cx="4789714" cy="1676400"/>
          </a:xfrm>
          <a:prstGeom prst="rect">
            <a:avLst/>
          </a:prstGeom>
        </p:spPr>
      </p:pic>
      <p:pic>
        <p:nvPicPr>
          <p:cNvPr id="6" name="Picture 5" descr="MG34 LMG.jpg"/>
          <p:cNvPicPr>
            <a:picLocks noChangeAspect="1"/>
          </p:cNvPicPr>
          <p:nvPr/>
        </p:nvPicPr>
        <p:blipFill>
          <a:blip r:embed="rId5"/>
          <a:stretch>
            <a:fillRect/>
          </a:stretch>
        </p:blipFill>
        <p:spPr>
          <a:xfrm>
            <a:off x="533400" y="4648200"/>
            <a:ext cx="5334000" cy="2086429"/>
          </a:xfrm>
          <a:prstGeom prst="rect">
            <a:avLst/>
          </a:prstGeom>
        </p:spPr>
      </p:pic>
      <p:sp>
        <p:nvSpPr>
          <p:cNvPr id="7" name="TextBox 6"/>
          <p:cNvSpPr txBox="1"/>
          <p:nvPr/>
        </p:nvSpPr>
        <p:spPr>
          <a:xfrm>
            <a:off x="6553200" y="838200"/>
            <a:ext cx="2590800" cy="2031325"/>
          </a:xfrm>
          <a:prstGeom prst="rect">
            <a:avLst/>
          </a:prstGeom>
          <a:noFill/>
        </p:spPr>
        <p:txBody>
          <a:bodyPr wrap="square" rtlCol="0">
            <a:spAutoFit/>
          </a:bodyPr>
          <a:lstStyle/>
          <a:p>
            <a:r>
              <a:rPr lang="en-US" dirty="0" smtClean="0"/>
              <a:t>The M1 Garand was the primary service rifle of the American G.I. Remained in service until the Korean War and was distributed throughout the world.</a:t>
            </a:r>
            <a:endParaRPr lang="en-US" dirty="0"/>
          </a:p>
        </p:txBody>
      </p:sp>
      <p:sp>
        <p:nvSpPr>
          <p:cNvPr id="8" name="TextBox 7"/>
          <p:cNvSpPr txBox="1"/>
          <p:nvPr/>
        </p:nvSpPr>
        <p:spPr>
          <a:xfrm>
            <a:off x="5486400" y="2971800"/>
            <a:ext cx="3505200" cy="1477328"/>
          </a:xfrm>
          <a:prstGeom prst="rect">
            <a:avLst/>
          </a:prstGeom>
          <a:noFill/>
        </p:spPr>
        <p:txBody>
          <a:bodyPr wrap="square" rtlCol="0">
            <a:spAutoFit/>
          </a:bodyPr>
          <a:lstStyle/>
          <a:p>
            <a:r>
              <a:rPr lang="en-US" dirty="0" smtClean="0"/>
              <a:t>MP-40- The ubiquitous German submachine gun of the war. It was the first of its breed, a weapon made entirely from rivets and steel stampings.</a:t>
            </a:r>
            <a:endParaRPr lang="en-US" dirty="0"/>
          </a:p>
        </p:txBody>
      </p:sp>
      <p:sp>
        <p:nvSpPr>
          <p:cNvPr id="9" name="TextBox 8"/>
          <p:cNvSpPr txBox="1"/>
          <p:nvPr/>
        </p:nvSpPr>
        <p:spPr>
          <a:xfrm>
            <a:off x="5943600" y="4724400"/>
            <a:ext cx="3200400" cy="2031325"/>
          </a:xfrm>
          <a:prstGeom prst="rect">
            <a:avLst/>
          </a:prstGeom>
          <a:noFill/>
        </p:spPr>
        <p:txBody>
          <a:bodyPr wrap="square" rtlCol="0">
            <a:spAutoFit/>
          </a:bodyPr>
          <a:lstStyle/>
          <a:p>
            <a:r>
              <a:rPr lang="en-US" dirty="0" smtClean="0"/>
              <a:t>MG34- The first iteration of the general purpose machine gun. It could perform admirably in every possible role and despite the introduction of the more advanced MG42 it remained in production until 1945.</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7772400" cy="914400"/>
          </a:xfrm>
        </p:spPr>
        <p:txBody>
          <a:bodyPr/>
          <a:lstStyle/>
          <a:p>
            <a:r>
              <a:rPr lang="en-US" dirty="0" smtClean="0"/>
              <a:t>Interwar Developments</a:t>
            </a:r>
            <a:endParaRPr lang="en-US" dirty="0"/>
          </a:p>
        </p:txBody>
      </p:sp>
      <p:pic>
        <p:nvPicPr>
          <p:cNvPr id="4" name="Content Placeholder 3" descr="BoysATRIFLE.jpg"/>
          <p:cNvPicPr>
            <a:picLocks noGrp="1" noChangeAspect="1"/>
          </p:cNvPicPr>
          <p:nvPr>
            <p:ph idx="1"/>
          </p:nvPr>
        </p:nvPicPr>
        <p:blipFill>
          <a:blip r:embed="rId2"/>
          <a:stretch>
            <a:fillRect/>
          </a:stretch>
        </p:blipFill>
        <p:spPr>
          <a:xfrm>
            <a:off x="457200" y="1219200"/>
            <a:ext cx="4102494" cy="3352800"/>
          </a:xfrm>
        </p:spPr>
      </p:pic>
      <p:pic>
        <p:nvPicPr>
          <p:cNvPr id="5" name="Picture 4" descr="PM MAS 38-WEB.JPG"/>
          <p:cNvPicPr>
            <a:picLocks noChangeAspect="1"/>
          </p:cNvPicPr>
          <p:nvPr/>
        </p:nvPicPr>
        <p:blipFill>
          <a:blip r:embed="rId3"/>
          <a:stretch>
            <a:fillRect/>
          </a:stretch>
        </p:blipFill>
        <p:spPr>
          <a:xfrm>
            <a:off x="457200" y="4876800"/>
            <a:ext cx="4108824" cy="1676400"/>
          </a:xfrm>
          <a:prstGeom prst="rect">
            <a:avLst/>
          </a:prstGeom>
        </p:spPr>
      </p:pic>
      <p:sp>
        <p:nvSpPr>
          <p:cNvPr id="6" name="TextBox 5"/>
          <p:cNvSpPr txBox="1"/>
          <p:nvPr/>
        </p:nvSpPr>
        <p:spPr>
          <a:xfrm>
            <a:off x="4572000" y="1828800"/>
            <a:ext cx="4572000" cy="2031325"/>
          </a:xfrm>
          <a:prstGeom prst="rect">
            <a:avLst/>
          </a:prstGeom>
          <a:noFill/>
        </p:spPr>
        <p:txBody>
          <a:bodyPr wrap="square" rtlCol="0">
            <a:spAutoFit/>
          </a:bodyPr>
          <a:lstStyle/>
          <a:p>
            <a:r>
              <a:rPr lang="en-US" dirty="0" smtClean="0"/>
              <a:t>The .55-inch Boys Anti Tank Rifle was a monster of a weapon, firing a modified .50 Browning bullet, it could penetrate a nice bit of armor, but was out of date as soon as the Battle of France was over. It was too heavy and proved to cumbersome to set up as well. It went down the drain like most other AT rifles</a:t>
            </a:r>
            <a:endParaRPr lang="en-US" dirty="0"/>
          </a:p>
        </p:txBody>
      </p:sp>
      <p:sp>
        <p:nvSpPr>
          <p:cNvPr id="7" name="TextBox 6"/>
          <p:cNvSpPr txBox="1"/>
          <p:nvPr/>
        </p:nvSpPr>
        <p:spPr>
          <a:xfrm>
            <a:off x="4648200" y="4876800"/>
            <a:ext cx="4495800" cy="1754326"/>
          </a:xfrm>
          <a:prstGeom prst="rect">
            <a:avLst/>
          </a:prstGeom>
          <a:noFill/>
        </p:spPr>
        <p:txBody>
          <a:bodyPr wrap="square" rtlCol="0">
            <a:spAutoFit/>
          </a:bodyPr>
          <a:lstStyle/>
          <a:p>
            <a:r>
              <a:rPr lang="en-US" dirty="0" smtClean="0"/>
              <a:t>The MAS-38 was the only </a:t>
            </a:r>
            <a:r>
              <a:rPr lang="en-US" dirty="0" err="1" smtClean="0"/>
              <a:t>indiginous</a:t>
            </a:r>
            <a:r>
              <a:rPr lang="en-US" dirty="0" smtClean="0"/>
              <a:t> French submachine gun of the time. It was fairly interesting of a concept and had  some good features, but used an underpowered 7.65 Longue bullet (French only) and few of them were produced before the Fall of France.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7772400" cy="914400"/>
          </a:xfrm>
        </p:spPr>
        <p:txBody>
          <a:bodyPr/>
          <a:lstStyle/>
          <a:p>
            <a:r>
              <a:rPr lang="en-US" sz="3200" dirty="0" smtClean="0"/>
              <a:t>Interwar Developments</a:t>
            </a:r>
            <a:endParaRPr lang="en-US" sz="3200" dirty="0"/>
          </a:p>
        </p:txBody>
      </p:sp>
      <p:pic>
        <p:nvPicPr>
          <p:cNvPr id="5" name="Picture 4" descr="Panzerbuchse-39.jpg"/>
          <p:cNvPicPr>
            <a:picLocks noChangeAspect="1"/>
          </p:cNvPicPr>
          <p:nvPr/>
        </p:nvPicPr>
        <p:blipFill>
          <a:blip r:embed="rId3"/>
          <a:stretch>
            <a:fillRect/>
          </a:stretch>
        </p:blipFill>
        <p:spPr>
          <a:xfrm>
            <a:off x="533400" y="609600"/>
            <a:ext cx="4038600" cy="2261616"/>
          </a:xfrm>
          <a:prstGeom prst="rect">
            <a:avLst/>
          </a:prstGeom>
        </p:spPr>
      </p:pic>
      <p:sp>
        <p:nvSpPr>
          <p:cNvPr id="6" name="TextBox 5"/>
          <p:cNvSpPr txBox="1"/>
          <p:nvPr/>
        </p:nvSpPr>
        <p:spPr>
          <a:xfrm>
            <a:off x="4648200" y="685800"/>
            <a:ext cx="4267200" cy="1477328"/>
          </a:xfrm>
          <a:prstGeom prst="rect">
            <a:avLst/>
          </a:prstGeom>
          <a:noFill/>
        </p:spPr>
        <p:txBody>
          <a:bodyPr wrap="square" rtlCol="0">
            <a:spAutoFit/>
          </a:bodyPr>
          <a:lstStyle/>
          <a:p>
            <a:r>
              <a:rPr lang="en-US" dirty="0" err="1" smtClean="0"/>
              <a:t>Panzerbüchse</a:t>
            </a:r>
            <a:r>
              <a:rPr lang="en-US" dirty="0" smtClean="0"/>
              <a:t> 39- German designed anti-tank rifle. While pretty useful at the start of the war, it quickly became obsolete when the Germans encountered heavier armored tanks. </a:t>
            </a:r>
            <a:endParaRPr lang="en-US" dirty="0"/>
          </a:p>
        </p:txBody>
      </p:sp>
      <p:pic>
        <p:nvPicPr>
          <p:cNvPr id="7" name="Picture 6" descr="PPD_40.jpg"/>
          <p:cNvPicPr>
            <a:picLocks noChangeAspect="1"/>
          </p:cNvPicPr>
          <p:nvPr/>
        </p:nvPicPr>
        <p:blipFill>
          <a:blip r:embed="rId4"/>
          <a:stretch>
            <a:fillRect/>
          </a:stretch>
        </p:blipFill>
        <p:spPr>
          <a:xfrm>
            <a:off x="457200" y="2895600"/>
            <a:ext cx="3743739" cy="1722120"/>
          </a:xfrm>
          <a:prstGeom prst="rect">
            <a:avLst/>
          </a:prstGeom>
        </p:spPr>
      </p:pic>
      <p:sp>
        <p:nvSpPr>
          <p:cNvPr id="8" name="TextBox 7"/>
          <p:cNvSpPr txBox="1"/>
          <p:nvPr/>
        </p:nvSpPr>
        <p:spPr>
          <a:xfrm>
            <a:off x="4267200" y="3048000"/>
            <a:ext cx="4267200" cy="1477328"/>
          </a:xfrm>
          <a:prstGeom prst="rect">
            <a:avLst/>
          </a:prstGeom>
          <a:noFill/>
        </p:spPr>
        <p:txBody>
          <a:bodyPr wrap="square" rtlCol="0">
            <a:spAutoFit/>
          </a:bodyPr>
          <a:lstStyle/>
          <a:p>
            <a:r>
              <a:rPr lang="en-US" dirty="0" smtClean="0"/>
              <a:t>The PPD-40 was Soviet SMG designed in the pre-war period. It was fairly expensive to produce and utilized primarily by NKVD border guards. Led to the well known PPSh-41. </a:t>
            </a:r>
            <a:endParaRPr lang="en-US" dirty="0"/>
          </a:p>
        </p:txBody>
      </p:sp>
      <p:pic>
        <p:nvPicPr>
          <p:cNvPr id="9" name="Picture 8" descr="AVS-36.jpg"/>
          <p:cNvPicPr>
            <a:picLocks noChangeAspect="1"/>
          </p:cNvPicPr>
          <p:nvPr/>
        </p:nvPicPr>
        <p:blipFill>
          <a:blip r:embed="rId5"/>
          <a:stretch>
            <a:fillRect/>
          </a:stretch>
        </p:blipFill>
        <p:spPr>
          <a:xfrm>
            <a:off x="381000" y="4800600"/>
            <a:ext cx="4994622" cy="990600"/>
          </a:xfrm>
          <a:prstGeom prst="rect">
            <a:avLst/>
          </a:prstGeom>
        </p:spPr>
      </p:pic>
      <p:sp>
        <p:nvSpPr>
          <p:cNvPr id="10" name="TextBox 9"/>
          <p:cNvSpPr txBox="1"/>
          <p:nvPr/>
        </p:nvSpPr>
        <p:spPr>
          <a:xfrm>
            <a:off x="5486400" y="4648200"/>
            <a:ext cx="3505200" cy="2031325"/>
          </a:xfrm>
          <a:prstGeom prst="rect">
            <a:avLst/>
          </a:prstGeom>
          <a:noFill/>
        </p:spPr>
        <p:txBody>
          <a:bodyPr wrap="square" rtlCol="0">
            <a:spAutoFit/>
          </a:bodyPr>
          <a:lstStyle/>
          <a:p>
            <a:r>
              <a:rPr lang="en-US" dirty="0" smtClean="0"/>
              <a:t>The AVS-36 (top) was designed to provide a full automatic battle rifle for every infantryman in the Soviet army. It was incredibly unreliable and hard to control and was replaced by the SVT-40 (on the bottom) right before Barbarossa.</a:t>
            </a:r>
            <a:endParaRPr lang="en-US" dirty="0"/>
          </a:p>
        </p:txBody>
      </p:sp>
      <p:pic>
        <p:nvPicPr>
          <p:cNvPr id="15" name="Picture 14" descr="SVT-2.jpg"/>
          <p:cNvPicPr>
            <a:picLocks noChangeAspect="1"/>
          </p:cNvPicPr>
          <p:nvPr/>
        </p:nvPicPr>
        <p:blipFill>
          <a:blip r:embed="rId6"/>
          <a:stretch>
            <a:fillRect/>
          </a:stretch>
        </p:blipFill>
        <p:spPr>
          <a:xfrm>
            <a:off x="457200" y="5842803"/>
            <a:ext cx="4876799" cy="101519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1293</TotalTime>
  <Words>5440</Words>
  <Application>Microsoft Office PowerPoint</Application>
  <PresentationFormat>On-screen Show (4:3)</PresentationFormat>
  <Paragraphs>148</Paragraphs>
  <Slides>29</Slides>
  <Notes>17</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Metro</vt:lpstr>
      <vt:lpstr>Weapons of WWII</vt:lpstr>
      <vt:lpstr>Relics of the Great War</vt:lpstr>
      <vt:lpstr>Slide 3</vt:lpstr>
      <vt:lpstr>Slide 4</vt:lpstr>
      <vt:lpstr>Slide 5</vt:lpstr>
      <vt:lpstr>Interwar Developments</vt:lpstr>
      <vt:lpstr>Interwar Developents</vt:lpstr>
      <vt:lpstr>Interwar Developments</vt:lpstr>
      <vt:lpstr>Interwar Developments</vt:lpstr>
      <vt:lpstr>Interwar Tanks</vt:lpstr>
      <vt:lpstr>Interwar Tanks</vt:lpstr>
      <vt:lpstr>War Innovations</vt:lpstr>
      <vt:lpstr>War Innovations</vt:lpstr>
      <vt:lpstr>War Innovations</vt:lpstr>
      <vt:lpstr>War Innovations</vt:lpstr>
      <vt:lpstr>War Innovations</vt:lpstr>
      <vt:lpstr>Slide 17</vt:lpstr>
      <vt:lpstr>War Innovations</vt:lpstr>
      <vt:lpstr>Slide 19</vt:lpstr>
      <vt:lpstr>Wartime Realities </vt:lpstr>
      <vt:lpstr>Slide 21</vt:lpstr>
      <vt:lpstr>Oddities, Experiments, and Crazy Stuff</vt:lpstr>
      <vt:lpstr>Slide 23</vt:lpstr>
      <vt:lpstr>Slide 24</vt:lpstr>
      <vt:lpstr>Slide 25</vt:lpstr>
      <vt:lpstr>Slide 26</vt:lpstr>
      <vt:lpstr>Slide 27</vt:lpstr>
      <vt:lpstr>Eternal Britannia</vt:lpstr>
      <vt:lpstr>And now for something so Weird it gets it’s own page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Weapons of WWII</dc:title>
  <dc:creator>Owner</dc:creator>
  <cp:lastModifiedBy>Owner</cp:lastModifiedBy>
  <cp:revision>137</cp:revision>
  <dcterms:created xsi:type="dcterms:W3CDTF">2012-03-30T02:30:44Z</dcterms:created>
  <dcterms:modified xsi:type="dcterms:W3CDTF">2012-09-30T03:15:35Z</dcterms:modified>
</cp:coreProperties>
</file>